
<file path=[Content_Types].xml><?xml version="1.0" encoding="utf-8"?>
<Types xmlns="http://schemas.openxmlformats.org/package/2006/content-types">
  <Default Extension="bin" ContentType="image/unknown"/>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media/image166.jpg" ContentType="image/png"/>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7" r:id="rId2"/>
    <p:sldId id="310" r:id="rId3"/>
    <p:sldId id="325" r:id="rId4"/>
    <p:sldId id="309" r:id="rId5"/>
    <p:sldId id="326" r:id="rId6"/>
    <p:sldId id="308" r:id="rId7"/>
    <p:sldId id="336" r:id="rId8"/>
    <p:sldId id="335" r:id="rId9"/>
    <p:sldId id="275" r:id="rId10"/>
    <p:sldId id="284" r:id="rId11"/>
    <p:sldId id="318" r:id="rId12"/>
    <p:sldId id="315" r:id="rId13"/>
    <p:sldId id="316" r:id="rId14"/>
    <p:sldId id="259" r:id="rId15"/>
    <p:sldId id="285" r:id="rId16"/>
    <p:sldId id="319" r:id="rId17"/>
    <p:sldId id="320" r:id="rId18"/>
    <p:sldId id="261" r:id="rId19"/>
    <p:sldId id="262" r:id="rId20"/>
    <p:sldId id="301" r:id="rId21"/>
    <p:sldId id="277" r:id="rId22"/>
    <p:sldId id="296" r:id="rId23"/>
    <p:sldId id="305" r:id="rId24"/>
    <p:sldId id="306" r:id="rId25"/>
    <p:sldId id="304" r:id="rId26"/>
    <p:sldId id="283" r:id="rId27"/>
    <p:sldId id="332" r:id="rId28"/>
    <p:sldId id="291" r:id="rId29"/>
    <p:sldId id="297" r:id="rId30"/>
    <p:sldId id="333" r:id="rId31"/>
    <p:sldId id="317" r:id="rId32"/>
    <p:sldId id="324" r:id="rId33"/>
    <p:sldId id="311" r:id="rId34"/>
    <p:sldId id="307" r:id="rId35"/>
    <p:sldId id="330" r:id="rId36"/>
    <p:sldId id="334" r:id="rId37"/>
    <p:sldId id="268" r:id="rId38"/>
    <p:sldId id="265" r:id="rId39"/>
    <p:sldId id="267" r:id="rId40"/>
    <p:sldId id="282" r:id="rId41"/>
    <p:sldId id="331" r:id="rId42"/>
    <p:sldId id="278" r:id="rId43"/>
    <p:sldId id="321" r:id="rId44"/>
    <p:sldId id="322" r:id="rId45"/>
    <p:sldId id="276" r:id="rId46"/>
    <p:sldId id="272" r:id="rId47"/>
    <p:sldId id="273" r:id="rId48"/>
    <p:sldId id="323" r:id="rId49"/>
    <p:sldId id="256" r:id="rId50"/>
    <p:sldId id="292" r:id="rId51"/>
    <p:sldId id="337" r:id="rId52"/>
    <p:sldId id="312" r:id="rId5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saac Smith" initials="IS" lastIdx="1" clrIdx="0">
    <p:extLst>
      <p:ext uri="{19B8F6BF-5375-455C-9EA6-DF929625EA0E}">
        <p15:presenceInfo xmlns:p15="http://schemas.microsoft.com/office/powerpoint/2012/main" userId="Isaac Smit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4F4F"/>
    <a:srgbClr val="43434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0" autoAdjust="0"/>
    <p:restoredTop sz="77993" autoAdjust="0"/>
  </p:normalViewPr>
  <p:slideViewPr>
    <p:cSldViewPr snapToGrid="0">
      <p:cViewPr varScale="1">
        <p:scale>
          <a:sx n="87" d="100"/>
          <a:sy n="87" d="100"/>
        </p:scale>
        <p:origin x="720"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EA96D43-8D00-446F-8526-690DF622D49A}" type="datetimeFigureOut">
              <a:rPr lang="en-US" smtClean="0"/>
              <a:t>1/2/2024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B5ABA25-DE0F-432A-AA15-E487B331C807}" type="slidenum">
              <a:rPr lang="en-US" smtClean="0"/>
              <a:t>‹#›</a:t>
            </a:fld>
            <a:endParaRPr lang="en-US"/>
          </a:p>
        </p:txBody>
      </p:sp>
    </p:spTree>
    <p:extLst>
      <p:ext uri="{BB962C8B-B14F-4D97-AF65-F5344CB8AC3E}">
        <p14:creationId xmlns:p14="http://schemas.microsoft.com/office/powerpoint/2010/main" val="1186171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1</a:t>
            </a:fld>
            <a:endParaRPr lang="en-US"/>
          </a:p>
        </p:txBody>
      </p:sp>
    </p:spTree>
    <p:extLst>
      <p:ext uri="{BB962C8B-B14F-4D97-AF65-F5344CB8AC3E}">
        <p14:creationId xmlns:p14="http://schemas.microsoft.com/office/powerpoint/2010/main" val="2531807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10</a:t>
            </a:fld>
            <a:endParaRPr lang="en-US"/>
          </a:p>
        </p:txBody>
      </p:sp>
    </p:spTree>
    <p:extLst>
      <p:ext uri="{BB962C8B-B14F-4D97-AF65-F5344CB8AC3E}">
        <p14:creationId xmlns:p14="http://schemas.microsoft.com/office/powerpoint/2010/main" val="4182397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11</a:t>
            </a:fld>
            <a:endParaRPr lang="en-US"/>
          </a:p>
        </p:txBody>
      </p:sp>
    </p:spTree>
    <p:extLst>
      <p:ext uri="{BB962C8B-B14F-4D97-AF65-F5344CB8AC3E}">
        <p14:creationId xmlns:p14="http://schemas.microsoft.com/office/powerpoint/2010/main" val="2351005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12</a:t>
            </a:fld>
            <a:endParaRPr lang="en-US"/>
          </a:p>
        </p:txBody>
      </p:sp>
    </p:spTree>
    <p:extLst>
      <p:ext uri="{BB962C8B-B14F-4D97-AF65-F5344CB8AC3E}">
        <p14:creationId xmlns:p14="http://schemas.microsoft.com/office/powerpoint/2010/main" val="2764024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13</a:t>
            </a:fld>
            <a:endParaRPr lang="en-US"/>
          </a:p>
        </p:txBody>
      </p:sp>
    </p:spTree>
    <p:extLst>
      <p:ext uri="{BB962C8B-B14F-4D97-AF65-F5344CB8AC3E}">
        <p14:creationId xmlns:p14="http://schemas.microsoft.com/office/powerpoint/2010/main" val="1810574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14</a:t>
            </a:fld>
            <a:endParaRPr lang="en-US"/>
          </a:p>
        </p:txBody>
      </p:sp>
    </p:spTree>
    <p:extLst>
      <p:ext uri="{BB962C8B-B14F-4D97-AF65-F5344CB8AC3E}">
        <p14:creationId xmlns:p14="http://schemas.microsoft.com/office/powerpoint/2010/main" val="199006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15</a:t>
            </a:fld>
            <a:endParaRPr lang="en-US"/>
          </a:p>
        </p:txBody>
      </p:sp>
    </p:spTree>
    <p:extLst>
      <p:ext uri="{BB962C8B-B14F-4D97-AF65-F5344CB8AC3E}">
        <p14:creationId xmlns:p14="http://schemas.microsoft.com/office/powerpoint/2010/main" val="3534564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16</a:t>
            </a:fld>
            <a:endParaRPr lang="en-US"/>
          </a:p>
        </p:txBody>
      </p:sp>
    </p:spTree>
    <p:extLst>
      <p:ext uri="{BB962C8B-B14F-4D97-AF65-F5344CB8AC3E}">
        <p14:creationId xmlns:p14="http://schemas.microsoft.com/office/powerpoint/2010/main" val="204931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17</a:t>
            </a:fld>
            <a:endParaRPr lang="en-US"/>
          </a:p>
        </p:txBody>
      </p:sp>
    </p:spTree>
    <p:extLst>
      <p:ext uri="{BB962C8B-B14F-4D97-AF65-F5344CB8AC3E}">
        <p14:creationId xmlns:p14="http://schemas.microsoft.com/office/powerpoint/2010/main" val="2448158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18</a:t>
            </a:fld>
            <a:endParaRPr lang="en-US"/>
          </a:p>
        </p:txBody>
      </p:sp>
    </p:spTree>
    <p:extLst>
      <p:ext uri="{BB962C8B-B14F-4D97-AF65-F5344CB8AC3E}">
        <p14:creationId xmlns:p14="http://schemas.microsoft.com/office/powerpoint/2010/main" val="1711666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19</a:t>
            </a:fld>
            <a:endParaRPr lang="en-US"/>
          </a:p>
        </p:txBody>
      </p:sp>
    </p:spTree>
    <p:extLst>
      <p:ext uri="{BB962C8B-B14F-4D97-AF65-F5344CB8AC3E}">
        <p14:creationId xmlns:p14="http://schemas.microsoft.com/office/powerpoint/2010/main" val="1888105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8B5ABA25-DE0F-432A-AA15-E487B331C807}" type="slidenum">
              <a:rPr lang="en-US" smtClean="0"/>
              <a:t>2</a:t>
            </a:fld>
            <a:endParaRPr lang="en-US"/>
          </a:p>
        </p:txBody>
      </p:sp>
    </p:spTree>
    <p:extLst>
      <p:ext uri="{BB962C8B-B14F-4D97-AF65-F5344CB8AC3E}">
        <p14:creationId xmlns:p14="http://schemas.microsoft.com/office/powerpoint/2010/main" val="1644569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20</a:t>
            </a:fld>
            <a:endParaRPr lang="en-US"/>
          </a:p>
        </p:txBody>
      </p:sp>
    </p:spTree>
    <p:extLst>
      <p:ext uri="{BB962C8B-B14F-4D97-AF65-F5344CB8AC3E}">
        <p14:creationId xmlns:p14="http://schemas.microsoft.com/office/powerpoint/2010/main" val="741924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21</a:t>
            </a:fld>
            <a:endParaRPr lang="en-US"/>
          </a:p>
        </p:txBody>
      </p:sp>
    </p:spTree>
    <p:extLst>
      <p:ext uri="{BB962C8B-B14F-4D97-AF65-F5344CB8AC3E}">
        <p14:creationId xmlns:p14="http://schemas.microsoft.com/office/powerpoint/2010/main" val="37929943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22</a:t>
            </a:fld>
            <a:endParaRPr lang="en-US"/>
          </a:p>
        </p:txBody>
      </p:sp>
    </p:spTree>
    <p:extLst>
      <p:ext uri="{BB962C8B-B14F-4D97-AF65-F5344CB8AC3E}">
        <p14:creationId xmlns:p14="http://schemas.microsoft.com/office/powerpoint/2010/main" val="832330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23</a:t>
            </a:fld>
            <a:endParaRPr lang="en-US"/>
          </a:p>
        </p:txBody>
      </p:sp>
    </p:spTree>
    <p:extLst>
      <p:ext uri="{BB962C8B-B14F-4D97-AF65-F5344CB8AC3E}">
        <p14:creationId xmlns:p14="http://schemas.microsoft.com/office/powerpoint/2010/main" val="36401229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24</a:t>
            </a:fld>
            <a:endParaRPr lang="en-US"/>
          </a:p>
        </p:txBody>
      </p:sp>
    </p:spTree>
    <p:extLst>
      <p:ext uri="{BB962C8B-B14F-4D97-AF65-F5344CB8AC3E}">
        <p14:creationId xmlns:p14="http://schemas.microsoft.com/office/powerpoint/2010/main" val="5946358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 layout</a:t>
            </a:r>
          </a:p>
        </p:txBody>
      </p:sp>
      <p:sp>
        <p:nvSpPr>
          <p:cNvPr id="4" name="Slide Number Placeholder 3"/>
          <p:cNvSpPr>
            <a:spLocks noGrp="1"/>
          </p:cNvSpPr>
          <p:nvPr>
            <p:ph type="sldNum" sz="quarter" idx="5"/>
          </p:nvPr>
        </p:nvSpPr>
        <p:spPr/>
        <p:txBody>
          <a:bodyPr/>
          <a:lstStyle/>
          <a:p>
            <a:fld id="{8B5ABA25-DE0F-432A-AA15-E487B331C807}" type="slidenum">
              <a:rPr lang="en-US" smtClean="0"/>
              <a:t>25</a:t>
            </a:fld>
            <a:endParaRPr lang="en-US"/>
          </a:p>
        </p:txBody>
      </p:sp>
    </p:spTree>
    <p:extLst>
      <p:ext uri="{BB962C8B-B14F-4D97-AF65-F5344CB8AC3E}">
        <p14:creationId xmlns:p14="http://schemas.microsoft.com/office/powerpoint/2010/main" val="1640655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centering </a:t>
            </a:r>
          </a:p>
        </p:txBody>
      </p:sp>
      <p:sp>
        <p:nvSpPr>
          <p:cNvPr id="4" name="Slide Number Placeholder 3"/>
          <p:cNvSpPr>
            <a:spLocks noGrp="1"/>
          </p:cNvSpPr>
          <p:nvPr>
            <p:ph type="sldNum" sz="quarter" idx="5"/>
          </p:nvPr>
        </p:nvSpPr>
        <p:spPr/>
        <p:txBody>
          <a:bodyPr/>
          <a:lstStyle/>
          <a:p>
            <a:fld id="{8B5ABA25-DE0F-432A-AA15-E487B331C807}" type="slidenum">
              <a:rPr lang="en-US" smtClean="0"/>
              <a:t>26</a:t>
            </a:fld>
            <a:endParaRPr lang="en-US"/>
          </a:p>
        </p:txBody>
      </p:sp>
    </p:spTree>
    <p:extLst>
      <p:ext uri="{BB962C8B-B14F-4D97-AF65-F5344CB8AC3E}">
        <p14:creationId xmlns:p14="http://schemas.microsoft.com/office/powerpoint/2010/main" val="29340873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27</a:t>
            </a:fld>
            <a:endParaRPr lang="en-US"/>
          </a:p>
        </p:txBody>
      </p:sp>
    </p:spTree>
    <p:extLst>
      <p:ext uri="{BB962C8B-B14F-4D97-AF65-F5344CB8AC3E}">
        <p14:creationId xmlns:p14="http://schemas.microsoft.com/office/powerpoint/2010/main" val="4237901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 layout/balance</a:t>
            </a:r>
          </a:p>
        </p:txBody>
      </p:sp>
      <p:sp>
        <p:nvSpPr>
          <p:cNvPr id="4" name="Slide Number Placeholder 3"/>
          <p:cNvSpPr>
            <a:spLocks noGrp="1"/>
          </p:cNvSpPr>
          <p:nvPr>
            <p:ph type="sldNum" sz="quarter" idx="5"/>
          </p:nvPr>
        </p:nvSpPr>
        <p:spPr/>
        <p:txBody>
          <a:bodyPr/>
          <a:lstStyle/>
          <a:p>
            <a:fld id="{8B5ABA25-DE0F-432A-AA15-E487B331C807}" type="slidenum">
              <a:rPr lang="en-US" smtClean="0"/>
              <a:t>28</a:t>
            </a:fld>
            <a:endParaRPr lang="en-US"/>
          </a:p>
        </p:txBody>
      </p:sp>
    </p:spTree>
    <p:extLst>
      <p:ext uri="{BB962C8B-B14F-4D97-AF65-F5344CB8AC3E}">
        <p14:creationId xmlns:p14="http://schemas.microsoft.com/office/powerpoint/2010/main" val="4191684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29</a:t>
            </a:fld>
            <a:endParaRPr lang="en-US"/>
          </a:p>
        </p:txBody>
      </p:sp>
    </p:spTree>
    <p:extLst>
      <p:ext uri="{BB962C8B-B14F-4D97-AF65-F5344CB8AC3E}">
        <p14:creationId xmlns:p14="http://schemas.microsoft.com/office/powerpoint/2010/main" val="2275261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3</a:t>
            </a:fld>
            <a:endParaRPr lang="en-US"/>
          </a:p>
        </p:txBody>
      </p:sp>
    </p:spTree>
    <p:extLst>
      <p:ext uri="{BB962C8B-B14F-4D97-AF65-F5344CB8AC3E}">
        <p14:creationId xmlns:p14="http://schemas.microsoft.com/office/powerpoint/2010/main" val="33775446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30</a:t>
            </a:fld>
            <a:endParaRPr lang="en-US"/>
          </a:p>
        </p:txBody>
      </p:sp>
    </p:spTree>
    <p:extLst>
      <p:ext uri="{BB962C8B-B14F-4D97-AF65-F5344CB8AC3E}">
        <p14:creationId xmlns:p14="http://schemas.microsoft.com/office/powerpoint/2010/main" val="22344876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31</a:t>
            </a:fld>
            <a:endParaRPr lang="en-US"/>
          </a:p>
        </p:txBody>
      </p:sp>
    </p:spTree>
    <p:extLst>
      <p:ext uri="{BB962C8B-B14F-4D97-AF65-F5344CB8AC3E}">
        <p14:creationId xmlns:p14="http://schemas.microsoft.com/office/powerpoint/2010/main" val="102377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 layout</a:t>
            </a:r>
          </a:p>
        </p:txBody>
      </p:sp>
      <p:sp>
        <p:nvSpPr>
          <p:cNvPr id="4" name="Slide Number Placeholder 3"/>
          <p:cNvSpPr>
            <a:spLocks noGrp="1"/>
          </p:cNvSpPr>
          <p:nvPr>
            <p:ph type="sldNum" sz="quarter" idx="5"/>
          </p:nvPr>
        </p:nvSpPr>
        <p:spPr/>
        <p:txBody>
          <a:bodyPr/>
          <a:lstStyle/>
          <a:p>
            <a:fld id="{8B5ABA25-DE0F-432A-AA15-E487B331C807}" type="slidenum">
              <a:rPr lang="en-US" smtClean="0"/>
              <a:t>32</a:t>
            </a:fld>
            <a:endParaRPr lang="en-US"/>
          </a:p>
        </p:txBody>
      </p:sp>
    </p:spTree>
    <p:extLst>
      <p:ext uri="{BB962C8B-B14F-4D97-AF65-F5344CB8AC3E}">
        <p14:creationId xmlns:p14="http://schemas.microsoft.com/office/powerpoint/2010/main" val="1932962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33</a:t>
            </a:fld>
            <a:endParaRPr lang="en-US"/>
          </a:p>
        </p:txBody>
      </p:sp>
    </p:spTree>
    <p:extLst>
      <p:ext uri="{BB962C8B-B14F-4D97-AF65-F5344CB8AC3E}">
        <p14:creationId xmlns:p14="http://schemas.microsoft.com/office/powerpoint/2010/main" val="11346509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34</a:t>
            </a:fld>
            <a:endParaRPr lang="en-US"/>
          </a:p>
        </p:txBody>
      </p:sp>
    </p:spTree>
    <p:extLst>
      <p:ext uri="{BB962C8B-B14F-4D97-AF65-F5344CB8AC3E}">
        <p14:creationId xmlns:p14="http://schemas.microsoft.com/office/powerpoint/2010/main" val="29684686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35</a:t>
            </a:fld>
            <a:endParaRPr lang="en-US"/>
          </a:p>
        </p:txBody>
      </p:sp>
    </p:spTree>
    <p:extLst>
      <p:ext uri="{BB962C8B-B14F-4D97-AF65-F5344CB8AC3E}">
        <p14:creationId xmlns:p14="http://schemas.microsoft.com/office/powerpoint/2010/main" val="9560423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36</a:t>
            </a:fld>
            <a:endParaRPr lang="en-US"/>
          </a:p>
        </p:txBody>
      </p:sp>
    </p:spTree>
    <p:extLst>
      <p:ext uri="{BB962C8B-B14F-4D97-AF65-F5344CB8AC3E}">
        <p14:creationId xmlns:p14="http://schemas.microsoft.com/office/powerpoint/2010/main" val="3598627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37</a:t>
            </a:fld>
            <a:endParaRPr lang="en-US"/>
          </a:p>
        </p:txBody>
      </p:sp>
    </p:spTree>
    <p:extLst>
      <p:ext uri="{BB962C8B-B14F-4D97-AF65-F5344CB8AC3E}">
        <p14:creationId xmlns:p14="http://schemas.microsoft.com/office/powerpoint/2010/main" val="18138446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38</a:t>
            </a:fld>
            <a:endParaRPr lang="en-US"/>
          </a:p>
        </p:txBody>
      </p:sp>
    </p:spTree>
    <p:extLst>
      <p:ext uri="{BB962C8B-B14F-4D97-AF65-F5344CB8AC3E}">
        <p14:creationId xmlns:p14="http://schemas.microsoft.com/office/powerpoint/2010/main" val="22447827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39</a:t>
            </a:fld>
            <a:endParaRPr lang="en-US"/>
          </a:p>
        </p:txBody>
      </p:sp>
    </p:spTree>
    <p:extLst>
      <p:ext uri="{BB962C8B-B14F-4D97-AF65-F5344CB8AC3E}">
        <p14:creationId xmlns:p14="http://schemas.microsoft.com/office/powerpoint/2010/main" val="2123724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4</a:t>
            </a:fld>
            <a:endParaRPr lang="en-US"/>
          </a:p>
        </p:txBody>
      </p:sp>
    </p:spTree>
    <p:extLst>
      <p:ext uri="{BB962C8B-B14F-4D97-AF65-F5344CB8AC3E}">
        <p14:creationId xmlns:p14="http://schemas.microsoft.com/office/powerpoint/2010/main" val="8549212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40</a:t>
            </a:fld>
            <a:endParaRPr lang="en-US"/>
          </a:p>
        </p:txBody>
      </p:sp>
    </p:spTree>
    <p:extLst>
      <p:ext uri="{BB962C8B-B14F-4D97-AF65-F5344CB8AC3E}">
        <p14:creationId xmlns:p14="http://schemas.microsoft.com/office/powerpoint/2010/main" val="29248962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41</a:t>
            </a:fld>
            <a:endParaRPr lang="en-US"/>
          </a:p>
        </p:txBody>
      </p:sp>
    </p:spTree>
    <p:extLst>
      <p:ext uri="{BB962C8B-B14F-4D97-AF65-F5344CB8AC3E}">
        <p14:creationId xmlns:p14="http://schemas.microsoft.com/office/powerpoint/2010/main" val="15928093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42</a:t>
            </a:fld>
            <a:endParaRPr lang="en-US"/>
          </a:p>
        </p:txBody>
      </p:sp>
    </p:spTree>
    <p:extLst>
      <p:ext uri="{BB962C8B-B14F-4D97-AF65-F5344CB8AC3E}">
        <p14:creationId xmlns:p14="http://schemas.microsoft.com/office/powerpoint/2010/main" val="39848272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43</a:t>
            </a:fld>
            <a:endParaRPr lang="en-US"/>
          </a:p>
        </p:txBody>
      </p:sp>
    </p:spTree>
    <p:extLst>
      <p:ext uri="{BB962C8B-B14F-4D97-AF65-F5344CB8AC3E}">
        <p14:creationId xmlns:p14="http://schemas.microsoft.com/office/powerpoint/2010/main" val="5041046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44</a:t>
            </a:fld>
            <a:endParaRPr lang="en-US"/>
          </a:p>
        </p:txBody>
      </p:sp>
    </p:spTree>
    <p:extLst>
      <p:ext uri="{BB962C8B-B14F-4D97-AF65-F5344CB8AC3E}">
        <p14:creationId xmlns:p14="http://schemas.microsoft.com/office/powerpoint/2010/main" val="16047343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45</a:t>
            </a:fld>
            <a:endParaRPr lang="en-US"/>
          </a:p>
        </p:txBody>
      </p:sp>
    </p:spTree>
    <p:extLst>
      <p:ext uri="{BB962C8B-B14F-4D97-AF65-F5344CB8AC3E}">
        <p14:creationId xmlns:p14="http://schemas.microsoft.com/office/powerpoint/2010/main" val="15020972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46</a:t>
            </a:fld>
            <a:endParaRPr lang="en-US"/>
          </a:p>
        </p:txBody>
      </p:sp>
    </p:spTree>
    <p:extLst>
      <p:ext uri="{BB962C8B-B14F-4D97-AF65-F5344CB8AC3E}">
        <p14:creationId xmlns:p14="http://schemas.microsoft.com/office/powerpoint/2010/main" val="2874925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47</a:t>
            </a:fld>
            <a:endParaRPr lang="en-US"/>
          </a:p>
        </p:txBody>
      </p:sp>
    </p:spTree>
    <p:extLst>
      <p:ext uri="{BB962C8B-B14F-4D97-AF65-F5344CB8AC3E}">
        <p14:creationId xmlns:p14="http://schemas.microsoft.com/office/powerpoint/2010/main" val="24915277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48</a:t>
            </a:fld>
            <a:endParaRPr lang="en-US"/>
          </a:p>
        </p:txBody>
      </p:sp>
    </p:spTree>
    <p:extLst>
      <p:ext uri="{BB962C8B-B14F-4D97-AF65-F5344CB8AC3E}">
        <p14:creationId xmlns:p14="http://schemas.microsoft.com/office/powerpoint/2010/main" val="9880557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49</a:t>
            </a:fld>
            <a:endParaRPr lang="en-US"/>
          </a:p>
        </p:txBody>
      </p:sp>
    </p:spTree>
    <p:extLst>
      <p:ext uri="{BB962C8B-B14F-4D97-AF65-F5344CB8AC3E}">
        <p14:creationId xmlns:p14="http://schemas.microsoft.com/office/powerpoint/2010/main" val="2799776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5</a:t>
            </a:fld>
            <a:endParaRPr lang="en-US"/>
          </a:p>
        </p:txBody>
      </p:sp>
    </p:spTree>
    <p:extLst>
      <p:ext uri="{BB962C8B-B14F-4D97-AF65-F5344CB8AC3E}">
        <p14:creationId xmlns:p14="http://schemas.microsoft.com/office/powerpoint/2010/main" val="3837474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make sure to reiterate to them, that they can resale or pass their customer to us for specialty or additional equipment that they are responsible for and want the customer to pay for.  </a:t>
            </a:r>
          </a:p>
        </p:txBody>
      </p:sp>
      <p:sp>
        <p:nvSpPr>
          <p:cNvPr id="4" name="Slide Number Placeholder 3"/>
          <p:cNvSpPr>
            <a:spLocks noGrp="1"/>
          </p:cNvSpPr>
          <p:nvPr>
            <p:ph type="sldNum" sz="quarter" idx="5"/>
          </p:nvPr>
        </p:nvSpPr>
        <p:spPr/>
        <p:txBody>
          <a:bodyPr/>
          <a:lstStyle/>
          <a:p>
            <a:fld id="{8B5ABA25-DE0F-432A-AA15-E487B331C807}" type="slidenum">
              <a:rPr lang="en-US" smtClean="0"/>
              <a:t>50</a:t>
            </a:fld>
            <a:endParaRPr lang="en-US"/>
          </a:p>
        </p:txBody>
      </p:sp>
    </p:spTree>
    <p:extLst>
      <p:ext uri="{BB962C8B-B14F-4D97-AF65-F5344CB8AC3E}">
        <p14:creationId xmlns:p14="http://schemas.microsoft.com/office/powerpoint/2010/main" val="24750112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can say any questions here</a:t>
            </a:r>
          </a:p>
        </p:txBody>
      </p:sp>
      <p:sp>
        <p:nvSpPr>
          <p:cNvPr id="4" name="Slide Number Placeholder 3"/>
          <p:cNvSpPr>
            <a:spLocks noGrp="1"/>
          </p:cNvSpPr>
          <p:nvPr>
            <p:ph type="sldNum" sz="quarter" idx="5"/>
          </p:nvPr>
        </p:nvSpPr>
        <p:spPr/>
        <p:txBody>
          <a:bodyPr/>
          <a:lstStyle/>
          <a:p>
            <a:fld id="{8B5ABA25-DE0F-432A-AA15-E487B331C807}" type="slidenum">
              <a:rPr lang="en-US" smtClean="0"/>
              <a:t>52</a:t>
            </a:fld>
            <a:endParaRPr lang="en-US"/>
          </a:p>
        </p:txBody>
      </p:sp>
    </p:spTree>
    <p:extLst>
      <p:ext uri="{BB962C8B-B14F-4D97-AF65-F5344CB8AC3E}">
        <p14:creationId xmlns:p14="http://schemas.microsoft.com/office/powerpoint/2010/main" val="2569041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5ABA25-DE0F-432A-AA15-E487B331C807}" type="slidenum">
              <a:rPr lang="en-US" smtClean="0"/>
              <a:t>6</a:t>
            </a:fld>
            <a:endParaRPr lang="en-US"/>
          </a:p>
        </p:txBody>
      </p:sp>
    </p:spTree>
    <p:extLst>
      <p:ext uri="{BB962C8B-B14F-4D97-AF65-F5344CB8AC3E}">
        <p14:creationId xmlns:p14="http://schemas.microsoft.com/office/powerpoint/2010/main" val="669294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Clean up slide</a:t>
            </a:r>
          </a:p>
        </p:txBody>
      </p:sp>
      <p:sp>
        <p:nvSpPr>
          <p:cNvPr id="4" name="Slide Number Placeholder 3"/>
          <p:cNvSpPr>
            <a:spLocks noGrp="1"/>
          </p:cNvSpPr>
          <p:nvPr>
            <p:ph type="sldNum" sz="quarter" idx="5"/>
          </p:nvPr>
        </p:nvSpPr>
        <p:spPr/>
        <p:txBody>
          <a:bodyPr/>
          <a:lstStyle/>
          <a:p>
            <a:fld id="{8B5ABA25-DE0F-432A-AA15-E487B331C807}" type="slidenum">
              <a:rPr lang="en-US" smtClean="0"/>
              <a:t>7</a:t>
            </a:fld>
            <a:endParaRPr lang="en-US"/>
          </a:p>
        </p:txBody>
      </p:sp>
    </p:spTree>
    <p:extLst>
      <p:ext uri="{BB962C8B-B14F-4D97-AF65-F5344CB8AC3E}">
        <p14:creationId xmlns:p14="http://schemas.microsoft.com/office/powerpoint/2010/main" val="2805646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8</a:t>
            </a:fld>
            <a:endParaRPr lang="en-US"/>
          </a:p>
        </p:txBody>
      </p:sp>
    </p:spTree>
    <p:extLst>
      <p:ext uri="{BB962C8B-B14F-4D97-AF65-F5344CB8AC3E}">
        <p14:creationId xmlns:p14="http://schemas.microsoft.com/office/powerpoint/2010/main" val="2756488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BA25-DE0F-432A-AA15-E487B331C807}" type="slidenum">
              <a:rPr lang="en-US" smtClean="0"/>
              <a:t>9</a:t>
            </a:fld>
            <a:endParaRPr lang="en-US"/>
          </a:p>
        </p:txBody>
      </p:sp>
    </p:spTree>
    <p:extLst>
      <p:ext uri="{BB962C8B-B14F-4D97-AF65-F5344CB8AC3E}">
        <p14:creationId xmlns:p14="http://schemas.microsoft.com/office/powerpoint/2010/main" val="4113696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0AA74-2044-4920-9653-3090B0AC9B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C5E5FC-7B18-4A01-8188-8E1551C193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1B20E8-441E-4D73-B0D6-9B5EDBA9BCEA}"/>
              </a:ext>
            </a:extLst>
          </p:cNvPr>
          <p:cNvSpPr>
            <a:spLocks noGrp="1"/>
          </p:cNvSpPr>
          <p:nvPr>
            <p:ph type="dt" sz="half" idx="10"/>
          </p:nvPr>
        </p:nvSpPr>
        <p:spPr/>
        <p:txBody>
          <a:bodyPr/>
          <a:lstStyle/>
          <a:p>
            <a:fld id="{AD0EE269-D3AD-4AE7-A111-D29365474379}" type="datetime1">
              <a:rPr lang="en-US" smtClean="0"/>
              <a:t>1/2/2024</a:t>
            </a:fld>
            <a:endParaRPr lang="en-US"/>
          </a:p>
        </p:txBody>
      </p:sp>
      <p:sp>
        <p:nvSpPr>
          <p:cNvPr id="5" name="Footer Placeholder 4">
            <a:extLst>
              <a:ext uri="{FF2B5EF4-FFF2-40B4-BE49-F238E27FC236}">
                <a16:creationId xmlns:a16="http://schemas.microsoft.com/office/drawing/2014/main" id="{B698DBC3-D0B8-4796-9E48-4CB0D40E39D4}"/>
              </a:ext>
            </a:extLst>
          </p:cNvPr>
          <p:cNvSpPr>
            <a:spLocks noGrp="1"/>
          </p:cNvSpPr>
          <p:nvPr>
            <p:ph type="ftr" sz="quarter" idx="11"/>
          </p:nvPr>
        </p:nvSpPr>
        <p:spPr/>
        <p:txBody>
          <a:bodyPr/>
          <a:lstStyle/>
          <a:p>
            <a:r>
              <a:rPr lang="en-US"/>
              <a:t>PHOENIX PUMP, INC.          1-800-999-1175</a:t>
            </a:r>
          </a:p>
        </p:txBody>
      </p:sp>
      <p:sp>
        <p:nvSpPr>
          <p:cNvPr id="6" name="Slide Number Placeholder 5">
            <a:extLst>
              <a:ext uri="{FF2B5EF4-FFF2-40B4-BE49-F238E27FC236}">
                <a16:creationId xmlns:a16="http://schemas.microsoft.com/office/drawing/2014/main" id="{17C07AAC-A5E8-4401-BA7F-E4E134ADEEB9}"/>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715857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FEB1D-B6BC-4D3D-A470-B0B2C1FFD6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32F6F2-5E24-4388-B998-57F0E16800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27B303-45C5-4A97-9FF8-0E988AFD2A42}"/>
              </a:ext>
            </a:extLst>
          </p:cNvPr>
          <p:cNvSpPr>
            <a:spLocks noGrp="1"/>
          </p:cNvSpPr>
          <p:nvPr>
            <p:ph type="dt" sz="half" idx="10"/>
          </p:nvPr>
        </p:nvSpPr>
        <p:spPr/>
        <p:txBody>
          <a:bodyPr/>
          <a:lstStyle/>
          <a:p>
            <a:fld id="{9F157142-66F7-4D6A-B20D-DDA091F992AA}" type="datetime1">
              <a:rPr lang="en-US" smtClean="0"/>
              <a:t>1/2/2024</a:t>
            </a:fld>
            <a:endParaRPr lang="en-US"/>
          </a:p>
        </p:txBody>
      </p:sp>
      <p:sp>
        <p:nvSpPr>
          <p:cNvPr id="5" name="Footer Placeholder 4">
            <a:extLst>
              <a:ext uri="{FF2B5EF4-FFF2-40B4-BE49-F238E27FC236}">
                <a16:creationId xmlns:a16="http://schemas.microsoft.com/office/drawing/2014/main" id="{397DA69A-4B22-457B-A975-9FAFA1CCE7C5}"/>
              </a:ext>
            </a:extLst>
          </p:cNvPr>
          <p:cNvSpPr>
            <a:spLocks noGrp="1"/>
          </p:cNvSpPr>
          <p:nvPr>
            <p:ph type="ftr" sz="quarter" idx="11"/>
          </p:nvPr>
        </p:nvSpPr>
        <p:spPr/>
        <p:txBody>
          <a:bodyPr/>
          <a:lstStyle/>
          <a:p>
            <a:r>
              <a:rPr lang="en-US"/>
              <a:t>PHOENIX PUMP, INC.          1-800-999-1175</a:t>
            </a:r>
          </a:p>
        </p:txBody>
      </p:sp>
      <p:sp>
        <p:nvSpPr>
          <p:cNvPr id="6" name="Slide Number Placeholder 5">
            <a:extLst>
              <a:ext uri="{FF2B5EF4-FFF2-40B4-BE49-F238E27FC236}">
                <a16:creationId xmlns:a16="http://schemas.microsoft.com/office/drawing/2014/main" id="{A8CE2F78-2D3B-48B3-81B3-CA0AE41151AC}"/>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1173107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6849BE-0259-48A2-A11E-9AB6C9F611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BC72C3-F34D-431E-BD20-74874D5825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69ABEB-4CCE-4872-91BC-570297A7F2DD}"/>
              </a:ext>
            </a:extLst>
          </p:cNvPr>
          <p:cNvSpPr>
            <a:spLocks noGrp="1"/>
          </p:cNvSpPr>
          <p:nvPr>
            <p:ph type="dt" sz="half" idx="10"/>
          </p:nvPr>
        </p:nvSpPr>
        <p:spPr/>
        <p:txBody>
          <a:bodyPr/>
          <a:lstStyle/>
          <a:p>
            <a:fld id="{1AC320B0-B04C-4B4A-9223-6318162ADF22}" type="datetime1">
              <a:rPr lang="en-US" smtClean="0"/>
              <a:t>1/2/2024</a:t>
            </a:fld>
            <a:endParaRPr lang="en-US"/>
          </a:p>
        </p:txBody>
      </p:sp>
      <p:sp>
        <p:nvSpPr>
          <p:cNvPr id="5" name="Footer Placeholder 4">
            <a:extLst>
              <a:ext uri="{FF2B5EF4-FFF2-40B4-BE49-F238E27FC236}">
                <a16:creationId xmlns:a16="http://schemas.microsoft.com/office/drawing/2014/main" id="{5941C82B-1AC7-4643-9439-88E95E6C828E}"/>
              </a:ext>
            </a:extLst>
          </p:cNvPr>
          <p:cNvSpPr>
            <a:spLocks noGrp="1"/>
          </p:cNvSpPr>
          <p:nvPr>
            <p:ph type="ftr" sz="quarter" idx="11"/>
          </p:nvPr>
        </p:nvSpPr>
        <p:spPr/>
        <p:txBody>
          <a:bodyPr/>
          <a:lstStyle/>
          <a:p>
            <a:r>
              <a:rPr lang="en-US"/>
              <a:t>PHOENIX PUMP, INC.          1-800-999-1175</a:t>
            </a:r>
          </a:p>
        </p:txBody>
      </p:sp>
      <p:sp>
        <p:nvSpPr>
          <p:cNvPr id="6" name="Slide Number Placeholder 5">
            <a:extLst>
              <a:ext uri="{FF2B5EF4-FFF2-40B4-BE49-F238E27FC236}">
                <a16:creationId xmlns:a16="http://schemas.microsoft.com/office/drawing/2014/main" id="{6A68C4D4-1165-45CE-BFBE-73289052C5BF}"/>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44242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9C302-082B-4A3C-902D-6E3821048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2CC04C-2E31-4E63-B475-80C7587262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2AE124-3294-4C37-9EC0-1848FD2062E5}"/>
              </a:ext>
            </a:extLst>
          </p:cNvPr>
          <p:cNvSpPr>
            <a:spLocks noGrp="1"/>
          </p:cNvSpPr>
          <p:nvPr>
            <p:ph type="dt" sz="half" idx="10"/>
          </p:nvPr>
        </p:nvSpPr>
        <p:spPr/>
        <p:txBody>
          <a:bodyPr/>
          <a:lstStyle/>
          <a:p>
            <a:fld id="{A63A2086-BC03-4A28-890C-95299585DEA5}" type="datetime1">
              <a:rPr lang="en-US" smtClean="0"/>
              <a:t>1/2/2024</a:t>
            </a:fld>
            <a:endParaRPr lang="en-US"/>
          </a:p>
        </p:txBody>
      </p:sp>
      <p:sp>
        <p:nvSpPr>
          <p:cNvPr id="5" name="Footer Placeholder 4">
            <a:extLst>
              <a:ext uri="{FF2B5EF4-FFF2-40B4-BE49-F238E27FC236}">
                <a16:creationId xmlns:a16="http://schemas.microsoft.com/office/drawing/2014/main" id="{99EDD89F-1052-4727-8B0A-97616D9D7D4F}"/>
              </a:ext>
            </a:extLst>
          </p:cNvPr>
          <p:cNvSpPr>
            <a:spLocks noGrp="1"/>
          </p:cNvSpPr>
          <p:nvPr>
            <p:ph type="ftr" sz="quarter" idx="11"/>
          </p:nvPr>
        </p:nvSpPr>
        <p:spPr/>
        <p:txBody>
          <a:bodyPr/>
          <a:lstStyle/>
          <a:p>
            <a:r>
              <a:rPr lang="en-US"/>
              <a:t>PHOENIX PUMP, INC.          1-800-999-1175</a:t>
            </a:r>
          </a:p>
        </p:txBody>
      </p:sp>
      <p:sp>
        <p:nvSpPr>
          <p:cNvPr id="6" name="Slide Number Placeholder 5">
            <a:extLst>
              <a:ext uri="{FF2B5EF4-FFF2-40B4-BE49-F238E27FC236}">
                <a16:creationId xmlns:a16="http://schemas.microsoft.com/office/drawing/2014/main" id="{A5A2F108-B39E-43A8-BC15-DDB60A440C97}"/>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2873025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E44A9-E465-4FEE-B9E4-FF8FD29BB3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428D28-7BCA-42B0-A602-C3DB4B1948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C5A9C-4A4C-4CC9-94EF-46BE73292C9C}"/>
              </a:ext>
            </a:extLst>
          </p:cNvPr>
          <p:cNvSpPr>
            <a:spLocks noGrp="1"/>
          </p:cNvSpPr>
          <p:nvPr>
            <p:ph type="dt" sz="half" idx="10"/>
          </p:nvPr>
        </p:nvSpPr>
        <p:spPr/>
        <p:txBody>
          <a:bodyPr/>
          <a:lstStyle/>
          <a:p>
            <a:fld id="{44BE2385-C87B-4CF9-870C-596253DAD8F7}" type="datetime1">
              <a:rPr lang="en-US" smtClean="0"/>
              <a:t>1/2/2024</a:t>
            </a:fld>
            <a:endParaRPr lang="en-US"/>
          </a:p>
        </p:txBody>
      </p:sp>
      <p:sp>
        <p:nvSpPr>
          <p:cNvPr id="5" name="Footer Placeholder 4">
            <a:extLst>
              <a:ext uri="{FF2B5EF4-FFF2-40B4-BE49-F238E27FC236}">
                <a16:creationId xmlns:a16="http://schemas.microsoft.com/office/drawing/2014/main" id="{D88871D2-66D9-4798-890F-CF1BBC282070}"/>
              </a:ext>
            </a:extLst>
          </p:cNvPr>
          <p:cNvSpPr>
            <a:spLocks noGrp="1"/>
          </p:cNvSpPr>
          <p:nvPr>
            <p:ph type="ftr" sz="quarter" idx="11"/>
          </p:nvPr>
        </p:nvSpPr>
        <p:spPr/>
        <p:txBody>
          <a:bodyPr/>
          <a:lstStyle/>
          <a:p>
            <a:r>
              <a:rPr lang="en-US"/>
              <a:t>PHOENIX PUMP, INC.          1-800-999-1175</a:t>
            </a:r>
          </a:p>
        </p:txBody>
      </p:sp>
      <p:sp>
        <p:nvSpPr>
          <p:cNvPr id="6" name="Slide Number Placeholder 5">
            <a:extLst>
              <a:ext uri="{FF2B5EF4-FFF2-40B4-BE49-F238E27FC236}">
                <a16:creationId xmlns:a16="http://schemas.microsoft.com/office/drawing/2014/main" id="{E8A1104E-F28A-4C45-A66E-6DD98E26225A}"/>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1744291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84F4-87F7-452E-8917-5C1429F332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A1F165-DC3D-4830-BD03-C6EB4442C0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DB42F9-E9A1-4A85-A768-404C427ADB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3DBE7F-B1B5-40DA-9559-0FF24F86D9F6}"/>
              </a:ext>
            </a:extLst>
          </p:cNvPr>
          <p:cNvSpPr>
            <a:spLocks noGrp="1"/>
          </p:cNvSpPr>
          <p:nvPr>
            <p:ph type="dt" sz="half" idx="10"/>
          </p:nvPr>
        </p:nvSpPr>
        <p:spPr/>
        <p:txBody>
          <a:bodyPr/>
          <a:lstStyle/>
          <a:p>
            <a:fld id="{71108FEC-4693-4E36-B5F7-3870828D8222}" type="datetime1">
              <a:rPr lang="en-US" smtClean="0"/>
              <a:t>1/2/2024</a:t>
            </a:fld>
            <a:endParaRPr lang="en-US"/>
          </a:p>
        </p:txBody>
      </p:sp>
      <p:sp>
        <p:nvSpPr>
          <p:cNvPr id="6" name="Footer Placeholder 5">
            <a:extLst>
              <a:ext uri="{FF2B5EF4-FFF2-40B4-BE49-F238E27FC236}">
                <a16:creationId xmlns:a16="http://schemas.microsoft.com/office/drawing/2014/main" id="{55A4128E-C8BC-4B51-B3C2-06EA2B0E6C70}"/>
              </a:ext>
            </a:extLst>
          </p:cNvPr>
          <p:cNvSpPr>
            <a:spLocks noGrp="1"/>
          </p:cNvSpPr>
          <p:nvPr>
            <p:ph type="ftr" sz="quarter" idx="11"/>
          </p:nvPr>
        </p:nvSpPr>
        <p:spPr/>
        <p:txBody>
          <a:bodyPr/>
          <a:lstStyle/>
          <a:p>
            <a:r>
              <a:rPr lang="en-US"/>
              <a:t>PHOENIX PUMP, INC.          1-800-999-1175</a:t>
            </a:r>
          </a:p>
        </p:txBody>
      </p:sp>
      <p:sp>
        <p:nvSpPr>
          <p:cNvPr id="7" name="Slide Number Placeholder 6">
            <a:extLst>
              <a:ext uri="{FF2B5EF4-FFF2-40B4-BE49-F238E27FC236}">
                <a16:creationId xmlns:a16="http://schemas.microsoft.com/office/drawing/2014/main" id="{1FBC4B75-EDEB-409B-9733-B491ACDDD432}"/>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3261298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65272-8772-479E-BB92-114BD10363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36595F-EE93-4BDE-A220-DEDC76E1F9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0F05F7-2FFD-4DE0-B89A-A58BE5A26A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8E1304-5FFC-4A84-8CA8-12125849D9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1EDEC6-0D8A-46BF-A42B-E9315E591A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EE7A13-FDFA-4EE8-B5D0-E9DB4CE86602}"/>
              </a:ext>
            </a:extLst>
          </p:cNvPr>
          <p:cNvSpPr>
            <a:spLocks noGrp="1"/>
          </p:cNvSpPr>
          <p:nvPr>
            <p:ph type="dt" sz="half" idx="10"/>
          </p:nvPr>
        </p:nvSpPr>
        <p:spPr/>
        <p:txBody>
          <a:bodyPr/>
          <a:lstStyle/>
          <a:p>
            <a:fld id="{D51C11D4-788E-4644-9062-45900506518C}" type="datetime1">
              <a:rPr lang="en-US" smtClean="0"/>
              <a:t>1/2/2024</a:t>
            </a:fld>
            <a:endParaRPr lang="en-US"/>
          </a:p>
        </p:txBody>
      </p:sp>
      <p:sp>
        <p:nvSpPr>
          <p:cNvPr id="8" name="Footer Placeholder 7">
            <a:extLst>
              <a:ext uri="{FF2B5EF4-FFF2-40B4-BE49-F238E27FC236}">
                <a16:creationId xmlns:a16="http://schemas.microsoft.com/office/drawing/2014/main" id="{268F404E-4D4C-4CAE-8009-90C6588530FE}"/>
              </a:ext>
            </a:extLst>
          </p:cNvPr>
          <p:cNvSpPr>
            <a:spLocks noGrp="1"/>
          </p:cNvSpPr>
          <p:nvPr>
            <p:ph type="ftr" sz="quarter" idx="11"/>
          </p:nvPr>
        </p:nvSpPr>
        <p:spPr/>
        <p:txBody>
          <a:bodyPr/>
          <a:lstStyle/>
          <a:p>
            <a:r>
              <a:rPr lang="en-US"/>
              <a:t>PHOENIX PUMP, INC.          1-800-999-1175</a:t>
            </a:r>
          </a:p>
        </p:txBody>
      </p:sp>
      <p:sp>
        <p:nvSpPr>
          <p:cNvPr id="9" name="Slide Number Placeholder 8">
            <a:extLst>
              <a:ext uri="{FF2B5EF4-FFF2-40B4-BE49-F238E27FC236}">
                <a16:creationId xmlns:a16="http://schemas.microsoft.com/office/drawing/2014/main" id="{13467CFA-318B-4880-8E1C-85DD58EFEED5}"/>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1263462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CB0D7-85A5-41C1-8458-A15B862030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2A139A-DBE0-40B1-9DE9-A769066380C9}"/>
              </a:ext>
            </a:extLst>
          </p:cNvPr>
          <p:cNvSpPr>
            <a:spLocks noGrp="1"/>
          </p:cNvSpPr>
          <p:nvPr>
            <p:ph type="dt" sz="half" idx="10"/>
          </p:nvPr>
        </p:nvSpPr>
        <p:spPr/>
        <p:txBody>
          <a:bodyPr/>
          <a:lstStyle/>
          <a:p>
            <a:fld id="{6E81C400-DFE2-4B30-BF97-838C3A6245D8}" type="datetime1">
              <a:rPr lang="en-US" smtClean="0"/>
              <a:t>1/2/2024</a:t>
            </a:fld>
            <a:endParaRPr lang="en-US"/>
          </a:p>
        </p:txBody>
      </p:sp>
      <p:sp>
        <p:nvSpPr>
          <p:cNvPr id="4" name="Footer Placeholder 3">
            <a:extLst>
              <a:ext uri="{FF2B5EF4-FFF2-40B4-BE49-F238E27FC236}">
                <a16:creationId xmlns:a16="http://schemas.microsoft.com/office/drawing/2014/main" id="{C8A4E797-A822-4C98-B669-05743C40720A}"/>
              </a:ext>
            </a:extLst>
          </p:cNvPr>
          <p:cNvSpPr>
            <a:spLocks noGrp="1"/>
          </p:cNvSpPr>
          <p:nvPr>
            <p:ph type="ftr" sz="quarter" idx="11"/>
          </p:nvPr>
        </p:nvSpPr>
        <p:spPr/>
        <p:txBody>
          <a:bodyPr/>
          <a:lstStyle/>
          <a:p>
            <a:r>
              <a:rPr lang="en-US"/>
              <a:t>PHOENIX PUMP, INC.          1-800-999-1175</a:t>
            </a:r>
          </a:p>
        </p:txBody>
      </p:sp>
      <p:sp>
        <p:nvSpPr>
          <p:cNvPr id="5" name="Slide Number Placeholder 4">
            <a:extLst>
              <a:ext uri="{FF2B5EF4-FFF2-40B4-BE49-F238E27FC236}">
                <a16:creationId xmlns:a16="http://schemas.microsoft.com/office/drawing/2014/main" id="{7B4834A5-9740-4FB9-8F03-1221BD274BF8}"/>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3393032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FA14E4-42AE-4C0E-92CB-084E76AE430F}"/>
              </a:ext>
            </a:extLst>
          </p:cNvPr>
          <p:cNvSpPr>
            <a:spLocks noGrp="1"/>
          </p:cNvSpPr>
          <p:nvPr>
            <p:ph type="dt" sz="half" idx="10"/>
          </p:nvPr>
        </p:nvSpPr>
        <p:spPr/>
        <p:txBody>
          <a:bodyPr/>
          <a:lstStyle/>
          <a:p>
            <a:fld id="{0263FB38-9A40-4030-A947-950433E04BA7}" type="datetime1">
              <a:rPr lang="en-US" smtClean="0"/>
              <a:t>1/2/2024</a:t>
            </a:fld>
            <a:endParaRPr lang="en-US"/>
          </a:p>
        </p:txBody>
      </p:sp>
      <p:sp>
        <p:nvSpPr>
          <p:cNvPr id="3" name="Footer Placeholder 2">
            <a:extLst>
              <a:ext uri="{FF2B5EF4-FFF2-40B4-BE49-F238E27FC236}">
                <a16:creationId xmlns:a16="http://schemas.microsoft.com/office/drawing/2014/main" id="{5137B9E8-B5AE-49BD-920A-C0FF7FC149D8}"/>
              </a:ext>
            </a:extLst>
          </p:cNvPr>
          <p:cNvSpPr>
            <a:spLocks noGrp="1"/>
          </p:cNvSpPr>
          <p:nvPr>
            <p:ph type="ftr" sz="quarter" idx="11"/>
          </p:nvPr>
        </p:nvSpPr>
        <p:spPr/>
        <p:txBody>
          <a:bodyPr/>
          <a:lstStyle/>
          <a:p>
            <a:r>
              <a:rPr lang="en-US"/>
              <a:t>PHOENIX PUMP, INC.          1-800-999-1175</a:t>
            </a:r>
          </a:p>
        </p:txBody>
      </p:sp>
      <p:sp>
        <p:nvSpPr>
          <p:cNvPr id="4" name="Slide Number Placeholder 3">
            <a:extLst>
              <a:ext uri="{FF2B5EF4-FFF2-40B4-BE49-F238E27FC236}">
                <a16:creationId xmlns:a16="http://schemas.microsoft.com/office/drawing/2014/main" id="{4C3F0764-9CAB-49B6-9C48-4292EEA6F430}"/>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3719071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910CF-2E4B-4850-8F30-01DCD8A937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3A2F4C-4741-45EF-A860-083DC14F45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923E177-5C54-4369-B605-C5A62B600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1D217A-465C-43AD-87F3-03696F0E7A94}"/>
              </a:ext>
            </a:extLst>
          </p:cNvPr>
          <p:cNvSpPr>
            <a:spLocks noGrp="1"/>
          </p:cNvSpPr>
          <p:nvPr>
            <p:ph type="dt" sz="half" idx="10"/>
          </p:nvPr>
        </p:nvSpPr>
        <p:spPr/>
        <p:txBody>
          <a:bodyPr/>
          <a:lstStyle/>
          <a:p>
            <a:fld id="{948C279E-3C3C-4302-8DEF-D1B83781060D}" type="datetime1">
              <a:rPr lang="en-US" smtClean="0"/>
              <a:t>1/2/2024</a:t>
            </a:fld>
            <a:endParaRPr lang="en-US"/>
          </a:p>
        </p:txBody>
      </p:sp>
      <p:sp>
        <p:nvSpPr>
          <p:cNvPr id="6" name="Footer Placeholder 5">
            <a:extLst>
              <a:ext uri="{FF2B5EF4-FFF2-40B4-BE49-F238E27FC236}">
                <a16:creationId xmlns:a16="http://schemas.microsoft.com/office/drawing/2014/main" id="{F9CADBFD-8C0B-4828-8CE3-CEF11082FD61}"/>
              </a:ext>
            </a:extLst>
          </p:cNvPr>
          <p:cNvSpPr>
            <a:spLocks noGrp="1"/>
          </p:cNvSpPr>
          <p:nvPr>
            <p:ph type="ftr" sz="quarter" idx="11"/>
          </p:nvPr>
        </p:nvSpPr>
        <p:spPr/>
        <p:txBody>
          <a:bodyPr/>
          <a:lstStyle/>
          <a:p>
            <a:r>
              <a:rPr lang="en-US"/>
              <a:t>PHOENIX PUMP, INC.          1-800-999-1175</a:t>
            </a:r>
          </a:p>
        </p:txBody>
      </p:sp>
      <p:sp>
        <p:nvSpPr>
          <p:cNvPr id="7" name="Slide Number Placeholder 6">
            <a:extLst>
              <a:ext uri="{FF2B5EF4-FFF2-40B4-BE49-F238E27FC236}">
                <a16:creationId xmlns:a16="http://schemas.microsoft.com/office/drawing/2014/main" id="{73CD302E-C931-4B72-B363-74015214C774}"/>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3999484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EC034-DB48-4584-9215-80D36F473D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C2A14C-62F7-4DB5-A373-78CCBD0EA7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09F660-B445-4183-ACE4-50F2FC5151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CDE5FB-D94E-4814-863A-B3A3CFF082A6}"/>
              </a:ext>
            </a:extLst>
          </p:cNvPr>
          <p:cNvSpPr>
            <a:spLocks noGrp="1"/>
          </p:cNvSpPr>
          <p:nvPr>
            <p:ph type="dt" sz="half" idx="10"/>
          </p:nvPr>
        </p:nvSpPr>
        <p:spPr/>
        <p:txBody>
          <a:bodyPr/>
          <a:lstStyle/>
          <a:p>
            <a:fld id="{F25E778A-4144-47B3-AA97-A15EDE0F6FA9}" type="datetime1">
              <a:rPr lang="en-US" smtClean="0"/>
              <a:t>1/2/2024</a:t>
            </a:fld>
            <a:endParaRPr lang="en-US"/>
          </a:p>
        </p:txBody>
      </p:sp>
      <p:sp>
        <p:nvSpPr>
          <p:cNvPr id="6" name="Footer Placeholder 5">
            <a:extLst>
              <a:ext uri="{FF2B5EF4-FFF2-40B4-BE49-F238E27FC236}">
                <a16:creationId xmlns:a16="http://schemas.microsoft.com/office/drawing/2014/main" id="{2E5019A8-499A-4963-A468-DE9EB28A8B8E}"/>
              </a:ext>
            </a:extLst>
          </p:cNvPr>
          <p:cNvSpPr>
            <a:spLocks noGrp="1"/>
          </p:cNvSpPr>
          <p:nvPr>
            <p:ph type="ftr" sz="quarter" idx="11"/>
          </p:nvPr>
        </p:nvSpPr>
        <p:spPr/>
        <p:txBody>
          <a:bodyPr/>
          <a:lstStyle/>
          <a:p>
            <a:r>
              <a:rPr lang="en-US"/>
              <a:t>PHOENIX PUMP, INC.          1-800-999-1175</a:t>
            </a:r>
          </a:p>
        </p:txBody>
      </p:sp>
      <p:sp>
        <p:nvSpPr>
          <p:cNvPr id="7" name="Slide Number Placeholder 6">
            <a:extLst>
              <a:ext uri="{FF2B5EF4-FFF2-40B4-BE49-F238E27FC236}">
                <a16:creationId xmlns:a16="http://schemas.microsoft.com/office/drawing/2014/main" id="{18DF9912-3C9B-4902-879C-62BD754B461B}"/>
              </a:ext>
            </a:extLst>
          </p:cNvPr>
          <p:cNvSpPr>
            <a:spLocks noGrp="1"/>
          </p:cNvSpPr>
          <p:nvPr>
            <p:ph type="sldNum" sz="quarter" idx="12"/>
          </p:nvPr>
        </p:nvSpPr>
        <p:spPr/>
        <p:txBody>
          <a:bodyPr/>
          <a:lstStyle/>
          <a:p>
            <a:fld id="{A6353613-F7D1-4863-AEA1-FB899187CAFC}" type="slidenum">
              <a:rPr lang="en-US" smtClean="0"/>
              <a:t>‹#›</a:t>
            </a:fld>
            <a:endParaRPr lang="en-US"/>
          </a:p>
        </p:txBody>
      </p:sp>
    </p:spTree>
    <p:extLst>
      <p:ext uri="{BB962C8B-B14F-4D97-AF65-F5344CB8AC3E}">
        <p14:creationId xmlns:p14="http://schemas.microsoft.com/office/powerpoint/2010/main" val="3008694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E59198-AB00-4C45-8EDB-0DE134EB59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81AF75-3464-47F4-8EFB-12DAE849F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3F92E-2F16-4CBD-BA4A-CD146FAF41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98AC3-84A2-45F3-AB62-BEEB539DF1AC}" type="datetime1">
              <a:rPr lang="en-US" smtClean="0"/>
              <a:t>1/2/2024</a:t>
            </a:fld>
            <a:endParaRPr lang="en-US"/>
          </a:p>
        </p:txBody>
      </p:sp>
      <p:sp>
        <p:nvSpPr>
          <p:cNvPr id="5" name="Footer Placeholder 4">
            <a:extLst>
              <a:ext uri="{FF2B5EF4-FFF2-40B4-BE49-F238E27FC236}">
                <a16:creationId xmlns:a16="http://schemas.microsoft.com/office/drawing/2014/main" id="{77436AE9-E105-461C-BC18-D8D2D47EF3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PHOENIX PUMP, INC.          1-800-999-1175</a:t>
            </a:r>
          </a:p>
        </p:txBody>
      </p:sp>
      <p:sp>
        <p:nvSpPr>
          <p:cNvPr id="6" name="Slide Number Placeholder 5">
            <a:extLst>
              <a:ext uri="{FF2B5EF4-FFF2-40B4-BE49-F238E27FC236}">
                <a16:creationId xmlns:a16="http://schemas.microsoft.com/office/drawing/2014/main" id="{5E90F1E6-1D40-47B6-B7FE-41004C0D60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353613-F7D1-4863-AEA1-FB899187CAFC}" type="slidenum">
              <a:rPr lang="en-US" smtClean="0"/>
              <a:t>‹#›</a:t>
            </a:fld>
            <a:endParaRPr lang="en-US"/>
          </a:p>
        </p:txBody>
      </p:sp>
    </p:spTree>
    <p:extLst>
      <p:ext uri="{BB962C8B-B14F-4D97-AF65-F5344CB8AC3E}">
        <p14:creationId xmlns:p14="http://schemas.microsoft.com/office/powerpoint/2010/main" val="1938182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jp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5.jpg"/><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48.jfif"/><Relationship Id="rId4" Type="http://schemas.openxmlformats.org/officeDocument/2006/relationships/image" Target="../media/image47.jfif"/></Relationships>
</file>

<file path=ppt/slides/_rels/slide1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4.jpg"/><Relationship Id="rId4" Type="http://schemas.openxmlformats.org/officeDocument/2006/relationships/image" Target="../media/image53.jp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1.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hyperlink" Target="https://petroclear.com/documents/PetroClear-Handbook-202001.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67.jpg"/><Relationship Id="rId4" Type="http://schemas.openxmlformats.org/officeDocument/2006/relationships/image" Target="../media/image66.jpg"/></Relationships>
</file>

<file path=ppt/slides/_rels/slide23.xml.rels><?xml version="1.0" encoding="UTF-8" standalone="yes"?>
<Relationships xmlns="http://schemas.openxmlformats.org/package/2006/relationships"><Relationship Id="rId3" Type="http://schemas.openxmlformats.org/officeDocument/2006/relationships/image" Target="../media/image70.jpg"/><Relationship Id="rId7" Type="http://schemas.openxmlformats.org/officeDocument/2006/relationships/image" Target="../media/image74.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24.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75.jpg"/><Relationship Id="rId7" Type="http://schemas.openxmlformats.org/officeDocument/2006/relationships/image" Target="../media/image78.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77.jpg"/><Relationship Id="rId4" Type="http://schemas.openxmlformats.org/officeDocument/2006/relationships/image" Target="../media/image76.jpg"/></Relationships>
</file>

<file path=ppt/slides/_rels/slide2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3.jpg"/><Relationship Id="rId5" Type="http://schemas.openxmlformats.org/officeDocument/2006/relationships/image" Target="../media/image82.jpg"/><Relationship Id="rId4" Type="http://schemas.openxmlformats.org/officeDocument/2006/relationships/image" Target="../media/image81.jpg"/></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86.jpg"/><Relationship Id="rId4" Type="http://schemas.openxmlformats.org/officeDocument/2006/relationships/image" Target="../media/image85.jpg"/></Relationships>
</file>

<file path=ppt/slides/_rels/slide2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8.xml.rels><?xml version="1.0" encoding="UTF-8" standalone="yes"?>
<Relationships xmlns="http://schemas.openxmlformats.org/package/2006/relationships"><Relationship Id="rId8" Type="http://schemas.openxmlformats.org/officeDocument/2006/relationships/image" Target="../media/image97.jpg"/><Relationship Id="rId3" Type="http://schemas.openxmlformats.org/officeDocument/2006/relationships/image" Target="../media/image92.bin"/><Relationship Id="rId7" Type="http://schemas.openxmlformats.org/officeDocument/2006/relationships/image" Target="../media/image9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5.jpg"/><Relationship Id="rId5" Type="http://schemas.openxmlformats.org/officeDocument/2006/relationships/image" Target="../media/image94.jpg"/><Relationship Id="rId10" Type="http://schemas.openxmlformats.org/officeDocument/2006/relationships/image" Target="../media/image99.jpg"/><Relationship Id="rId4" Type="http://schemas.openxmlformats.org/officeDocument/2006/relationships/image" Target="../media/image93.jpg"/><Relationship Id="rId9" Type="http://schemas.openxmlformats.org/officeDocument/2006/relationships/image" Target="../media/image98.jpg"/></Relationships>
</file>

<file path=ppt/slides/_rels/slide2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0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3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3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85.jpg"/><Relationship Id="rId4" Type="http://schemas.openxmlformats.org/officeDocument/2006/relationships/image" Target="../media/image110.png"/></Relationships>
</file>

<file path=ppt/slides/_rels/slide3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13.jpeg"/></Relationships>
</file>

<file path=ppt/slides/_rels/slide34.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17.JPG"/><Relationship Id="rId5" Type="http://schemas.openxmlformats.org/officeDocument/2006/relationships/image" Target="../media/image116.JPG"/><Relationship Id="rId4" Type="http://schemas.openxmlformats.org/officeDocument/2006/relationships/image" Target="../media/image115.JPG"/></Relationships>
</file>

<file path=ppt/slides/_rels/slide3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jpeg"/></Relationships>
</file>

<file path=ppt/slides/_rels/slide3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24.png"/></Relationships>
</file>

<file path=ppt/slides/_rels/slide37.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26.png"/></Relationships>
</file>

<file path=ppt/slides/_rels/slide38.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jpg"/><Relationship Id="rId7" Type="http://schemas.openxmlformats.org/officeDocument/2006/relationships/image" Target="../media/image131.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30.jpg"/><Relationship Id="rId11" Type="http://schemas.openxmlformats.org/officeDocument/2006/relationships/image" Target="../media/image135.png"/><Relationship Id="rId5" Type="http://schemas.openxmlformats.org/officeDocument/2006/relationships/image" Target="../media/image129.jpg"/><Relationship Id="rId10" Type="http://schemas.openxmlformats.org/officeDocument/2006/relationships/image" Target="../media/image134.png"/><Relationship Id="rId4" Type="http://schemas.openxmlformats.org/officeDocument/2006/relationships/image" Target="../media/image128.jpg"/><Relationship Id="rId9" Type="http://schemas.openxmlformats.org/officeDocument/2006/relationships/image" Target="../media/image133.png"/></Relationships>
</file>

<file path=ppt/slides/_rels/slide39.xml.rels><?xml version="1.0" encoding="UTF-8" standalone="yes"?>
<Relationships xmlns="http://schemas.openxmlformats.org/package/2006/relationships"><Relationship Id="rId8" Type="http://schemas.openxmlformats.org/officeDocument/2006/relationships/image" Target="../media/image141.jpg"/><Relationship Id="rId3" Type="http://schemas.openxmlformats.org/officeDocument/2006/relationships/image" Target="../media/image136.jpg"/><Relationship Id="rId7" Type="http://schemas.openxmlformats.org/officeDocument/2006/relationships/image" Target="../media/image140.jp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39.jpg"/><Relationship Id="rId5" Type="http://schemas.openxmlformats.org/officeDocument/2006/relationships/image" Target="../media/image138.jpg"/><Relationship Id="rId4" Type="http://schemas.openxmlformats.org/officeDocument/2006/relationships/image" Target="../media/image137.jp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45.jpeg"/><Relationship Id="rId5" Type="http://schemas.openxmlformats.org/officeDocument/2006/relationships/image" Target="../media/image144.png"/><Relationship Id="rId4" Type="http://schemas.openxmlformats.org/officeDocument/2006/relationships/image" Target="../media/image143.JPG"/></Relationships>
</file>

<file path=ppt/slides/_rels/slide41.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152.png"/></Relationships>
</file>

<file path=ppt/slides/_rels/slide42.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jpg"/></Relationships>
</file>

<file path=ppt/slides/_rels/slide4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slides/_rels/slide44.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64.jpeg"/><Relationship Id="rId5" Type="http://schemas.openxmlformats.org/officeDocument/2006/relationships/image" Target="../media/image163.png"/><Relationship Id="rId4" Type="http://schemas.openxmlformats.org/officeDocument/2006/relationships/image" Target="../media/image162.png"/></Relationships>
</file>

<file path=ppt/slides/_rels/slide4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5.jpg"/><Relationship Id="rId7" Type="http://schemas.openxmlformats.org/officeDocument/2006/relationships/image" Target="../media/image169.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68.jpg"/><Relationship Id="rId5" Type="http://schemas.openxmlformats.org/officeDocument/2006/relationships/image" Target="../media/image167.jpg"/><Relationship Id="rId4" Type="http://schemas.openxmlformats.org/officeDocument/2006/relationships/image" Target="../media/image166.jpg"/><Relationship Id="rId9" Type="http://schemas.openxmlformats.org/officeDocument/2006/relationships/image" Target="../media/image170.jpg"/></Relationships>
</file>

<file path=ppt/slides/_rels/slide46.xml.rels><?xml version="1.0" encoding="UTF-8" standalone="yes"?>
<Relationships xmlns="http://schemas.openxmlformats.org/package/2006/relationships"><Relationship Id="rId3" Type="http://schemas.openxmlformats.org/officeDocument/2006/relationships/image" Target="../media/image171.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72.jpg"/></Relationships>
</file>

<file path=ppt/slides/_rels/slide47.xml.rels><?xml version="1.0" encoding="UTF-8" standalone="yes"?>
<Relationships xmlns="http://schemas.openxmlformats.org/package/2006/relationships"><Relationship Id="rId8" Type="http://schemas.openxmlformats.org/officeDocument/2006/relationships/image" Target="../media/image178.jpg"/><Relationship Id="rId3" Type="http://schemas.openxmlformats.org/officeDocument/2006/relationships/image" Target="../media/image173.jpg"/><Relationship Id="rId7" Type="http://schemas.openxmlformats.org/officeDocument/2006/relationships/image" Target="../media/image177.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76.jpg"/><Relationship Id="rId5" Type="http://schemas.openxmlformats.org/officeDocument/2006/relationships/image" Target="../media/image175.jpg"/><Relationship Id="rId10" Type="http://schemas.openxmlformats.org/officeDocument/2006/relationships/image" Target="../media/image180.png"/><Relationship Id="rId4" Type="http://schemas.openxmlformats.org/officeDocument/2006/relationships/image" Target="../media/image174.png"/><Relationship Id="rId9" Type="http://schemas.openxmlformats.org/officeDocument/2006/relationships/image" Target="../media/image179.jpg"/></Relationships>
</file>

<file path=ppt/slides/_rels/slide48.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82.png"/></Relationships>
</file>

<file path=ppt/slides/_rels/slide49.xml.rels><?xml version="1.0" encoding="UTF-8" standalone="yes"?>
<Relationships xmlns="http://schemas.openxmlformats.org/package/2006/relationships"><Relationship Id="rId3" Type="http://schemas.openxmlformats.org/officeDocument/2006/relationships/image" Target="../media/image183.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184.jp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50.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book, text&#10;&#10;Description automatically generated">
            <a:extLst>
              <a:ext uri="{FF2B5EF4-FFF2-40B4-BE49-F238E27FC236}">
                <a16:creationId xmlns:a16="http://schemas.microsoft.com/office/drawing/2014/main" id="{1B4DBEF0-5804-46FC-8BF2-8EDCA946B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2893" y="315893"/>
            <a:ext cx="6226214" cy="6226214"/>
          </a:xfrm>
          <a:prstGeom prst="rect">
            <a:avLst/>
          </a:prstGeom>
        </p:spPr>
      </p:pic>
    </p:spTree>
    <p:extLst>
      <p:ext uri="{BB962C8B-B14F-4D97-AF65-F5344CB8AC3E}">
        <p14:creationId xmlns:p14="http://schemas.microsoft.com/office/powerpoint/2010/main" val="128042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40C91F46-38C6-482C-82AB-8E4B36C69260}"/>
              </a:ext>
            </a:extLst>
          </p:cNvPr>
          <p:cNvPicPr>
            <a:picLocks noChangeAspect="1"/>
          </p:cNvPicPr>
          <p:nvPr/>
        </p:nvPicPr>
        <p:blipFill rotWithShape="1">
          <a:blip r:embed="rId3">
            <a:extLst>
              <a:ext uri="{28A0092B-C50C-407E-A947-70E740481C1C}">
                <a14:useLocalDpi xmlns:a14="http://schemas.microsoft.com/office/drawing/2010/main" val="0"/>
              </a:ext>
            </a:extLst>
          </a:blip>
          <a:srcRect l="26939" r="23714"/>
          <a:stretch/>
        </p:blipFill>
        <p:spPr>
          <a:xfrm>
            <a:off x="1581837" y="2426818"/>
            <a:ext cx="2955377" cy="3997637"/>
          </a:xfrm>
          <a:prstGeom prst="rect">
            <a:avLst/>
          </a:prstGeom>
        </p:spPr>
      </p:pic>
      <p:pic>
        <p:nvPicPr>
          <p:cNvPr id="7" name="Picture 6" descr="A picture containing red, black, sitting, standing&#10;&#10;Description automatically generated">
            <a:extLst>
              <a:ext uri="{FF2B5EF4-FFF2-40B4-BE49-F238E27FC236}">
                <a16:creationId xmlns:a16="http://schemas.microsoft.com/office/drawing/2014/main" id="{2A507D64-F2FF-42B2-9899-70FB796B1A4A}"/>
              </a:ext>
            </a:extLst>
          </p:cNvPr>
          <p:cNvPicPr>
            <a:picLocks noChangeAspect="1"/>
          </p:cNvPicPr>
          <p:nvPr/>
        </p:nvPicPr>
        <p:blipFill rotWithShape="1">
          <a:blip r:embed="rId4">
            <a:extLst>
              <a:ext uri="{28A0092B-C50C-407E-A947-70E740481C1C}">
                <a14:useLocalDpi xmlns:a14="http://schemas.microsoft.com/office/drawing/2010/main" val="0"/>
              </a:ext>
            </a:extLst>
          </a:blip>
          <a:srcRect l="15306" r="18511"/>
          <a:stretch/>
        </p:blipFill>
        <p:spPr>
          <a:xfrm>
            <a:off x="7191192" y="2426818"/>
            <a:ext cx="3963679" cy="3997637"/>
          </a:xfrm>
          <a:prstGeom prst="rect">
            <a:avLst/>
          </a:prstGeom>
        </p:spPr>
      </p:pic>
      <p:sp>
        <p:nvSpPr>
          <p:cNvPr id="8" name="TextBox 7">
            <a:extLst>
              <a:ext uri="{FF2B5EF4-FFF2-40B4-BE49-F238E27FC236}">
                <a16:creationId xmlns:a16="http://schemas.microsoft.com/office/drawing/2014/main" id="{A4090037-C037-4E0F-B350-FA4A79B95265}"/>
              </a:ext>
            </a:extLst>
          </p:cNvPr>
          <p:cNvSpPr txBox="1"/>
          <p:nvPr/>
        </p:nvSpPr>
        <p:spPr>
          <a:xfrm>
            <a:off x="240843" y="2189703"/>
            <a:ext cx="1783313" cy="947182"/>
          </a:xfrm>
          <a:prstGeom prst="rect">
            <a:avLst/>
          </a:prstGeom>
          <a:noFill/>
        </p:spPr>
        <p:txBody>
          <a:bodyPr wrap="square" rtlCol="0">
            <a:spAutoFit/>
          </a:bodyPr>
          <a:lstStyle/>
          <a:p>
            <a:pPr algn="ctr"/>
            <a:r>
              <a:rPr lang="en-US" sz="2400" b="1" dirty="0"/>
              <a:t>FR152</a:t>
            </a:r>
          </a:p>
          <a:p>
            <a:pPr algn="ctr">
              <a:lnSpc>
                <a:spcPct val="150000"/>
              </a:lnSpc>
            </a:pPr>
            <a:r>
              <a:rPr lang="en-US" sz="2400" dirty="0"/>
              <a:t>Push/Push</a:t>
            </a:r>
          </a:p>
        </p:txBody>
      </p:sp>
      <p:sp>
        <p:nvSpPr>
          <p:cNvPr id="9" name="TextBox 8">
            <a:extLst>
              <a:ext uri="{FF2B5EF4-FFF2-40B4-BE49-F238E27FC236}">
                <a16:creationId xmlns:a16="http://schemas.microsoft.com/office/drawing/2014/main" id="{627AEED3-A090-4FD7-B50A-0978E060715D}"/>
              </a:ext>
            </a:extLst>
          </p:cNvPr>
          <p:cNvSpPr txBox="1"/>
          <p:nvPr/>
        </p:nvSpPr>
        <p:spPr>
          <a:xfrm>
            <a:off x="6641732" y="2189703"/>
            <a:ext cx="1479878" cy="947182"/>
          </a:xfrm>
          <a:prstGeom prst="rect">
            <a:avLst/>
          </a:prstGeom>
          <a:noFill/>
        </p:spPr>
        <p:txBody>
          <a:bodyPr wrap="square" rtlCol="0">
            <a:spAutoFit/>
          </a:bodyPr>
          <a:lstStyle/>
          <a:p>
            <a:pPr algn="ctr"/>
            <a:r>
              <a:rPr lang="en-US" sz="2400" b="1" dirty="0"/>
              <a:t>FR112</a:t>
            </a:r>
          </a:p>
          <a:p>
            <a:pPr algn="ctr">
              <a:lnSpc>
                <a:spcPct val="150000"/>
              </a:lnSpc>
            </a:pPr>
            <a:r>
              <a:rPr lang="en-US" sz="2400" dirty="0"/>
              <a:t>Rotary</a:t>
            </a:r>
          </a:p>
        </p:txBody>
      </p:sp>
      <p:sp>
        <p:nvSpPr>
          <p:cNvPr id="3" name="TextBox 2">
            <a:extLst>
              <a:ext uri="{FF2B5EF4-FFF2-40B4-BE49-F238E27FC236}">
                <a16:creationId xmlns:a16="http://schemas.microsoft.com/office/drawing/2014/main" id="{36EFF3D9-6B29-41EA-9247-733906994170}"/>
              </a:ext>
            </a:extLst>
          </p:cNvPr>
          <p:cNvSpPr txBox="1"/>
          <p:nvPr/>
        </p:nvSpPr>
        <p:spPr>
          <a:xfrm>
            <a:off x="3423383" y="2189703"/>
            <a:ext cx="2519916" cy="211852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t>Manual spout</a:t>
            </a:r>
          </a:p>
          <a:p>
            <a:pPr marL="285750" indent="-285750">
              <a:lnSpc>
                <a:spcPct val="150000"/>
              </a:lnSpc>
              <a:buFont typeface="Arial" panose="020B0604020202020204" pitchFamily="34" charset="0"/>
              <a:buChar char="•"/>
            </a:pPr>
            <a:r>
              <a:rPr lang="en-US" b="1" dirty="0"/>
              <a:t>Farm hose ¾” x 8’</a:t>
            </a:r>
          </a:p>
          <a:p>
            <a:pPr marL="285750" indent="-285750">
              <a:lnSpc>
                <a:spcPct val="150000"/>
              </a:lnSpc>
              <a:buFont typeface="Arial" panose="020B0604020202020204" pitchFamily="34" charset="0"/>
              <a:buChar char="•"/>
            </a:pPr>
            <a:r>
              <a:rPr lang="en-US" b="1" dirty="0"/>
              <a:t>Telescoping suction </a:t>
            </a:r>
          </a:p>
          <a:p>
            <a:pPr marL="285750" indent="-285750">
              <a:lnSpc>
                <a:spcPct val="150000"/>
              </a:lnSpc>
              <a:buFont typeface="Arial" panose="020B0604020202020204" pitchFamily="34" charset="0"/>
              <a:buChar char="•"/>
            </a:pPr>
            <a:r>
              <a:rPr lang="en-US" b="1" dirty="0"/>
              <a:t>2” NPT bung</a:t>
            </a:r>
          </a:p>
        </p:txBody>
      </p:sp>
      <p:pic>
        <p:nvPicPr>
          <p:cNvPr id="6" name="Picture 5" descr="A close up of a logo&#10;&#10;Description automatically generated">
            <a:extLst>
              <a:ext uri="{FF2B5EF4-FFF2-40B4-BE49-F238E27FC236}">
                <a16:creationId xmlns:a16="http://schemas.microsoft.com/office/drawing/2014/main" id="{50CA8BFB-E966-454E-B2B9-2440E12898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93745" y="2264967"/>
            <a:ext cx="1675100" cy="834316"/>
          </a:xfrm>
          <a:prstGeom prst="rect">
            <a:avLst/>
          </a:prstGeom>
        </p:spPr>
      </p:pic>
      <p:grpSp>
        <p:nvGrpSpPr>
          <p:cNvPr id="17" name="Group 16">
            <a:extLst>
              <a:ext uri="{FF2B5EF4-FFF2-40B4-BE49-F238E27FC236}">
                <a16:creationId xmlns:a16="http://schemas.microsoft.com/office/drawing/2014/main" id="{520C61A1-1615-4E9D-8880-834A2CDA52F9}"/>
              </a:ext>
            </a:extLst>
          </p:cNvPr>
          <p:cNvGrpSpPr/>
          <p:nvPr/>
        </p:nvGrpSpPr>
        <p:grpSpPr>
          <a:xfrm>
            <a:off x="228601" y="223477"/>
            <a:ext cx="11742820" cy="1694746"/>
            <a:chOff x="228601" y="223477"/>
            <a:chExt cx="11742820" cy="1694746"/>
          </a:xfrm>
        </p:grpSpPr>
        <p:grpSp>
          <p:nvGrpSpPr>
            <p:cNvPr id="18" name="Group 17">
              <a:extLst>
                <a:ext uri="{FF2B5EF4-FFF2-40B4-BE49-F238E27FC236}">
                  <a16:creationId xmlns:a16="http://schemas.microsoft.com/office/drawing/2014/main" id="{53D91CBD-619D-48E6-89BB-D9CAB2107D8E}"/>
                </a:ext>
              </a:extLst>
            </p:cNvPr>
            <p:cNvGrpSpPr/>
            <p:nvPr/>
          </p:nvGrpSpPr>
          <p:grpSpPr>
            <a:xfrm>
              <a:off x="228601" y="223477"/>
              <a:ext cx="11742820" cy="1694746"/>
              <a:chOff x="288758" y="4536460"/>
              <a:chExt cx="11626736" cy="2032782"/>
            </a:xfrm>
            <a:solidFill>
              <a:srgbClr val="4F4F4F"/>
            </a:solidFill>
          </p:grpSpPr>
          <p:sp>
            <p:nvSpPr>
              <p:cNvPr id="20" name="Rectangle 19">
                <a:extLst>
                  <a:ext uri="{FF2B5EF4-FFF2-40B4-BE49-F238E27FC236}">
                    <a16:creationId xmlns:a16="http://schemas.microsoft.com/office/drawing/2014/main" id="{8633BFCF-DF3D-4425-8D52-92C8AA16E667}"/>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92970BE-1E4B-4F3F-A6DC-B19E4D3EBA57}"/>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Connector 18">
              <a:extLst>
                <a:ext uri="{FF2B5EF4-FFF2-40B4-BE49-F238E27FC236}">
                  <a16:creationId xmlns:a16="http://schemas.microsoft.com/office/drawing/2014/main" id="{590C811B-6A47-428C-BEF1-4970541237C9}"/>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1D3100DB-4EFE-49CA-AE44-DCEE2D7034E4}"/>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Hand Pumps</a:t>
            </a:r>
          </a:p>
        </p:txBody>
      </p:sp>
      <p:cxnSp>
        <p:nvCxnSpPr>
          <p:cNvPr id="23" name="Straight Connector 22">
            <a:extLst>
              <a:ext uri="{FF2B5EF4-FFF2-40B4-BE49-F238E27FC236}">
                <a16:creationId xmlns:a16="http://schemas.microsoft.com/office/drawing/2014/main" id="{25432BA3-F0B3-469D-A6FE-D603FC76FDAB}"/>
              </a:ext>
            </a:extLst>
          </p:cNvPr>
          <p:cNvCxnSpPr/>
          <p:nvPr/>
        </p:nvCxnSpPr>
        <p:spPr>
          <a:xfrm>
            <a:off x="6292515" y="2288169"/>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CAA46B4-70BE-BA55-2A79-8EC33BA01AB2}"/>
              </a:ext>
            </a:extLst>
          </p:cNvPr>
          <p:cNvSpPr txBox="1"/>
          <p:nvPr/>
        </p:nvSpPr>
        <p:spPr>
          <a:xfrm>
            <a:off x="1919840" y="6368916"/>
            <a:ext cx="2279370" cy="369332"/>
          </a:xfrm>
          <a:prstGeom prst="rect">
            <a:avLst/>
          </a:prstGeom>
          <a:noFill/>
        </p:spPr>
        <p:txBody>
          <a:bodyPr wrap="square">
            <a:spAutoFit/>
          </a:bodyPr>
          <a:lstStyle/>
          <a:p>
            <a:pPr algn="ctr"/>
            <a:r>
              <a:rPr lang="en-US" b="1" dirty="0">
                <a:solidFill>
                  <a:srgbClr val="FF0000"/>
                </a:solidFill>
              </a:rPr>
              <a:t>2 Year Warranty</a:t>
            </a:r>
          </a:p>
        </p:txBody>
      </p:sp>
      <p:sp>
        <p:nvSpPr>
          <p:cNvPr id="4" name="TextBox 3">
            <a:extLst>
              <a:ext uri="{FF2B5EF4-FFF2-40B4-BE49-F238E27FC236}">
                <a16:creationId xmlns:a16="http://schemas.microsoft.com/office/drawing/2014/main" id="{CF422D85-8190-E616-A4AD-BA59ABC902B8}"/>
              </a:ext>
            </a:extLst>
          </p:cNvPr>
          <p:cNvSpPr txBox="1"/>
          <p:nvPr/>
        </p:nvSpPr>
        <p:spPr>
          <a:xfrm>
            <a:off x="7914375" y="6401640"/>
            <a:ext cx="2279370" cy="369332"/>
          </a:xfrm>
          <a:prstGeom prst="rect">
            <a:avLst/>
          </a:prstGeom>
          <a:noFill/>
        </p:spPr>
        <p:txBody>
          <a:bodyPr wrap="square">
            <a:spAutoFit/>
          </a:bodyPr>
          <a:lstStyle/>
          <a:p>
            <a:pPr algn="ctr"/>
            <a:r>
              <a:rPr lang="en-US" b="1" dirty="0">
                <a:solidFill>
                  <a:srgbClr val="FF0000"/>
                </a:solidFill>
              </a:rPr>
              <a:t>2 Year Warranty</a:t>
            </a:r>
          </a:p>
        </p:txBody>
      </p:sp>
    </p:spTree>
    <p:extLst>
      <p:ext uri="{BB962C8B-B14F-4D97-AF65-F5344CB8AC3E}">
        <p14:creationId xmlns:p14="http://schemas.microsoft.com/office/powerpoint/2010/main" val="3225442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2F1F7AE-0E6F-4E90-B5A0-4DEA85B3664A}"/>
              </a:ext>
            </a:extLst>
          </p:cNvPr>
          <p:cNvSpPr txBox="1"/>
          <p:nvPr/>
        </p:nvSpPr>
        <p:spPr>
          <a:xfrm>
            <a:off x="289046" y="1988517"/>
            <a:ext cx="3425607" cy="461665"/>
          </a:xfrm>
          <a:prstGeom prst="rect">
            <a:avLst/>
          </a:prstGeom>
          <a:noFill/>
        </p:spPr>
        <p:txBody>
          <a:bodyPr wrap="square" rtlCol="0">
            <a:spAutoFit/>
          </a:bodyPr>
          <a:lstStyle/>
          <a:p>
            <a:pPr algn="ctr"/>
            <a:r>
              <a:rPr lang="en-US" sz="2400" b="1" dirty="0"/>
              <a:t>FR4204H</a:t>
            </a:r>
          </a:p>
        </p:txBody>
      </p:sp>
      <p:sp>
        <p:nvSpPr>
          <p:cNvPr id="31" name="TextBox 30">
            <a:extLst>
              <a:ext uri="{FF2B5EF4-FFF2-40B4-BE49-F238E27FC236}">
                <a16:creationId xmlns:a16="http://schemas.microsoft.com/office/drawing/2014/main" id="{1EEF2DC7-1D30-4C20-BF6F-A97A41D306DD}"/>
              </a:ext>
            </a:extLst>
          </p:cNvPr>
          <p:cNvSpPr txBox="1"/>
          <p:nvPr/>
        </p:nvSpPr>
        <p:spPr>
          <a:xfrm>
            <a:off x="4216258" y="1960076"/>
            <a:ext cx="3425607" cy="461665"/>
          </a:xfrm>
          <a:prstGeom prst="rect">
            <a:avLst/>
          </a:prstGeom>
          <a:noFill/>
        </p:spPr>
        <p:txBody>
          <a:bodyPr wrap="square" rtlCol="0">
            <a:spAutoFit/>
          </a:bodyPr>
          <a:lstStyle/>
          <a:p>
            <a:pPr algn="ctr"/>
            <a:r>
              <a:rPr lang="en-US" sz="2400" b="1" dirty="0"/>
              <a:t>FR4210H</a:t>
            </a:r>
          </a:p>
        </p:txBody>
      </p:sp>
      <p:sp>
        <p:nvSpPr>
          <p:cNvPr id="33" name="TextBox 32">
            <a:extLst>
              <a:ext uri="{FF2B5EF4-FFF2-40B4-BE49-F238E27FC236}">
                <a16:creationId xmlns:a16="http://schemas.microsoft.com/office/drawing/2014/main" id="{529E86E6-1BD6-48C5-84B6-6233BB4C8824}"/>
              </a:ext>
            </a:extLst>
          </p:cNvPr>
          <p:cNvSpPr txBox="1"/>
          <p:nvPr/>
        </p:nvSpPr>
        <p:spPr>
          <a:xfrm>
            <a:off x="8349275" y="1988518"/>
            <a:ext cx="3425607" cy="461665"/>
          </a:xfrm>
          <a:prstGeom prst="rect">
            <a:avLst/>
          </a:prstGeom>
          <a:noFill/>
        </p:spPr>
        <p:txBody>
          <a:bodyPr wrap="square" rtlCol="0">
            <a:spAutoFit/>
          </a:bodyPr>
          <a:lstStyle/>
          <a:p>
            <a:pPr algn="ctr"/>
            <a:r>
              <a:rPr lang="en-US" sz="2400" b="1" dirty="0"/>
              <a:t>V25-012AD</a:t>
            </a:r>
          </a:p>
        </p:txBody>
      </p:sp>
      <p:grpSp>
        <p:nvGrpSpPr>
          <p:cNvPr id="7" name="Group 6">
            <a:extLst>
              <a:ext uri="{FF2B5EF4-FFF2-40B4-BE49-F238E27FC236}">
                <a16:creationId xmlns:a16="http://schemas.microsoft.com/office/drawing/2014/main" id="{EECCF236-5C85-412E-AA95-9F0CDCCDF17A}"/>
              </a:ext>
            </a:extLst>
          </p:cNvPr>
          <p:cNvGrpSpPr/>
          <p:nvPr/>
        </p:nvGrpSpPr>
        <p:grpSpPr>
          <a:xfrm>
            <a:off x="224590" y="184389"/>
            <a:ext cx="11742820" cy="1694746"/>
            <a:chOff x="228601" y="223477"/>
            <a:chExt cx="11742820" cy="1694746"/>
          </a:xfrm>
        </p:grpSpPr>
        <p:grpSp>
          <p:nvGrpSpPr>
            <p:cNvPr id="23" name="Group 22">
              <a:extLst>
                <a:ext uri="{FF2B5EF4-FFF2-40B4-BE49-F238E27FC236}">
                  <a16:creationId xmlns:a16="http://schemas.microsoft.com/office/drawing/2014/main" id="{D3004B42-43DD-44FF-8FC6-ED70F97E5FA8}"/>
                </a:ext>
              </a:extLst>
            </p:cNvPr>
            <p:cNvGrpSpPr/>
            <p:nvPr/>
          </p:nvGrpSpPr>
          <p:grpSpPr>
            <a:xfrm>
              <a:off x="228601" y="223477"/>
              <a:ext cx="11742820" cy="1694746"/>
              <a:chOff x="228601" y="223477"/>
              <a:chExt cx="11742820" cy="1694746"/>
            </a:xfrm>
          </p:grpSpPr>
          <p:grpSp>
            <p:nvGrpSpPr>
              <p:cNvPr id="24" name="Group 23">
                <a:extLst>
                  <a:ext uri="{FF2B5EF4-FFF2-40B4-BE49-F238E27FC236}">
                    <a16:creationId xmlns:a16="http://schemas.microsoft.com/office/drawing/2014/main" id="{741E4650-E68D-4887-8425-D329908288ED}"/>
                  </a:ext>
                </a:extLst>
              </p:cNvPr>
              <p:cNvGrpSpPr/>
              <p:nvPr/>
            </p:nvGrpSpPr>
            <p:grpSpPr>
              <a:xfrm>
                <a:off x="228601" y="223477"/>
                <a:ext cx="11742820" cy="1694746"/>
                <a:chOff x="288758" y="4536460"/>
                <a:chExt cx="11626736" cy="2032782"/>
              </a:xfrm>
              <a:solidFill>
                <a:srgbClr val="4F4F4F"/>
              </a:solidFill>
            </p:grpSpPr>
            <p:sp>
              <p:nvSpPr>
                <p:cNvPr id="26" name="Rectangle 25">
                  <a:extLst>
                    <a:ext uri="{FF2B5EF4-FFF2-40B4-BE49-F238E27FC236}">
                      <a16:creationId xmlns:a16="http://schemas.microsoft.com/office/drawing/2014/main" id="{4E71495C-D733-49A4-9F88-A7296FEF3C58}"/>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91D413-0FCE-40A1-B2C8-291CAC713EF8}"/>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 name="Straight Connector 24">
                <a:extLst>
                  <a:ext uri="{FF2B5EF4-FFF2-40B4-BE49-F238E27FC236}">
                    <a16:creationId xmlns:a16="http://schemas.microsoft.com/office/drawing/2014/main" id="{6258E26E-10A4-42A2-85E5-DD0E473B3B67}"/>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 name="Title 1">
              <a:extLst>
                <a:ext uri="{FF2B5EF4-FFF2-40B4-BE49-F238E27FC236}">
                  <a16:creationId xmlns:a16="http://schemas.microsoft.com/office/drawing/2014/main" id="{73B210B3-7EAD-4BAB-975F-AD050C563377}"/>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Fuel Pumps - 12V</a:t>
              </a:r>
            </a:p>
          </p:txBody>
        </p:sp>
      </p:grpSp>
      <p:cxnSp>
        <p:nvCxnSpPr>
          <p:cNvPr id="35" name="Straight Connector 34">
            <a:extLst>
              <a:ext uri="{FF2B5EF4-FFF2-40B4-BE49-F238E27FC236}">
                <a16:creationId xmlns:a16="http://schemas.microsoft.com/office/drawing/2014/main" id="{2E592E6C-F436-4B12-9441-10D952FA67BC}"/>
              </a:ext>
            </a:extLst>
          </p:cNvPr>
          <p:cNvCxnSpPr/>
          <p:nvPr/>
        </p:nvCxnSpPr>
        <p:spPr>
          <a:xfrm>
            <a:off x="8241631"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6C69F1-BE37-42FA-9AD2-BF947865A236}"/>
              </a:ext>
            </a:extLst>
          </p:cNvPr>
          <p:cNvCxnSpPr/>
          <p:nvPr/>
        </p:nvCxnSpPr>
        <p:spPr>
          <a:xfrm>
            <a:off x="4014536"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4E4C195-823F-4766-88DE-26442B56C6E2}"/>
              </a:ext>
            </a:extLst>
          </p:cNvPr>
          <p:cNvSpPr txBox="1"/>
          <p:nvPr/>
        </p:nvSpPr>
        <p:spPr>
          <a:xfrm>
            <a:off x="4314420" y="5651504"/>
            <a:ext cx="3425607" cy="1015663"/>
          </a:xfrm>
          <a:prstGeom prst="rect">
            <a:avLst/>
          </a:prstGeom>
          <a:noFill/>
        </p:spPr>
        <p:txBody>
          <a:bodyPr wrap="square" rtlCol="0">
            <a:spAutoFit/>
          </a:bodyPr>
          <a:lstStyle/>
          <a:p>
            <a:pPr algn="ctr"/>
            <a:r>
              <a:rPr lang="en-US" sz="2000" b="1" dirty="0"/>
              <a:t>12V Pump, Auto Nozzle</a:t>
            </a:r>
          </a:p>
          <a:p>
            <a:pPr algn="ctr"/>
            <a:r>
              <a:rPr lang="en-US" sz="2000" b="1" dirty="0"/>
              <a:t>1” x 18’ Hose</a:t>
            </a:r>
          </a:p>
          <a:p>
            <a:pPr algn="ctr"/>
            <a:r>
              <a:rPr lang="en-US" sz="2000" b="1" dirty="0">
                <a:solidFill>
                  <a:srgbClr val="FF0000"/>
                </a:solidFill>
              </a:rPr>
              <a:t>2 Year Warranty</a:t>
            </a:r>
          </a:p>
        </p:txBody>
      </p:sp>
      <p:pic>
        <p:nvPicPr>
          <p:cNvPr id="1026" name="Picture 2">
            <a:extLst>
              <a:ext uri="{FF2B5EF4-FFF2-40B4-BE49-F238E27FC236}">
                <a16:creationId xmlns:a16="http://schemas.microsoft.com/office/drawing/2014/main" id="{32BAD40B-8F66-F4C4-DDB2-B386335B3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559564"/>
            <a:ext cx="3836060" cy="25557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4C41B77-F05D-D9EC-D47A-2F87849690E4}"/>
              </a:ext>
            </a:extLst>
          </p:cNvPr>
          <p:cNvSpPr txBox="1"/>
          <p:nvPr/>
        </p:nvSpPr>
        <p:spPr>
          <a:xfrm>
            <a:off x="87325" y="5788594"/>
            <a:ext cx="3425607" cy="1015663"/>
          </a:xfrm>
          <a:prstGeom prst="rect">
            <a:avLst/>
          </a:prstGeom>
          <a:noFill/>
        </p:spPr>
        <p:txBody>
          <a:bodyPr wrap="square" rtlCol="0">
            <a:spAutoFit/>
          </a:bodyPr>
          <a:lstStyle/>
          <a:p>
            <a:pPr algn="ctr"/>
            <a:r>
              <a:rPr lang="en-US" sz="2000" b="1" dirty="0"/>
              <a:t>Pump Only Version</a:t>
            </a:r>
          </a:p>
          <a:p>
            <a:pPr algn="ctr"/>
            <a:r>
              <a:rPr lang="en-US" sz="2000" b="1" dirty="0">
                <a:solidFill>
                  <a:srgbClr val="FF0000"/>
                </a:solidFill>
              </a:rPr>
              <a:t>2 Year Warranty</a:t>
            </a:r>
          </a:p>
          <a:p>
            <a:pPr algn="ctr"/>
            <a:endParaRPr lang="en-US" sz="2000" b="1" dirty="0"/>
          </a:p>
        </p:txBody>
      </p:sp>
      <p:pic>
        <p:nvPicPr>
          <p:cNvPr id="1028" name="Picture 4">
            <a:extLst>
              <a:ext uri="{FF2B5EF4-FFF2-40B4-BE49-F238E27FC236}">
                <a16:creationId xmlns:a16="http://schemas.microsoft.com/office/drawing/2014/main" id="{D3CDCE1D-96CA-FC50-E556-526A4F2C6A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5944" y="2502682"/>
            <a:ext cx="3921436" cy="26126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A6EC4A9-9B0A-E344-9658-6B14A5B45C87}"/>
              </a:ext>
            </a:extLst>
          </p:cNvPr>
          <p:cNvPicPr>
            <a:picLocks noChangeAspect="1"/>
          </p:cNvPicPr>
          <p:nvPr/>
        </p:nvPicPr>
        <p:blipFill>
          <a:blip r:embed="rId5"/>
          <a:stretch>
            <a:fillRect/>
          </a:stretch>
        </p:blipFill>
        <p:spPr>
          <a:xfrm>
            <a:off x="8730276" y="2585473"/>
            <a:ext cx="2971800" cy="2419350"/>
          </a:xfrm>
          <a:prstGeom prst="rect">
            <a:avLst/>
          </a:prstGeom>
        </p:spPr>
      </p:pic>
      <p:sp>
        <p:nvSpPr>
          <p:cNvPr id="5" name="TextBox 4">
            <a:extLst>
              <a:ext uri="{FF2B5EF4-FFF2-40B4-BE49-F238E27FC236}">
                <a16:creationId xmlns:a16="http://schemas.microsoft.com/office/drawing/2014/main" id="{9CD0E829-745D-4DE2-5A75-3785C7D0DD22}"/>
              </a:ext>
            </a:extLst>
          </p:cNvPr>
          <p:cNvSpPr txBox="1"/>
          <p:nvPr/>
        </p:nvSpPr>
        <p:spPr>
          <a:xfrm>
            <a:off x="8503372" y="5651504"/>
            <a:ext cx="3425607" cy="1015663"/>
          </a:xfrm>
          <a:prstGeom prst="rect">
            <a:avLst/>
          </a:prstGeom>
          <a:noFill/>
        </p:spPr>
        <p:txBody>
          <a:bodyPr wrap="square" rtlCol="0">
            <a:spAutoFit/>
          </a:bodyPr>
          <a:lstStyle/>
          <a:p>
            <a:pPr algn="ctr"/>
            <a:r>
              <a:rPr lang="en-US" sz="2000" b="1" dirty="0"/>
              <a:t>12V Pump, Auto Nozzle</a:t>
            </a:r>
          </a:p>
          <a:p>
            <a:pPr algn="ctr"/>
            <a:r>
              <a:rPr lang="en-US" sz="2000" b="1" dirty="0"/>
              <a:t>1” x 18’ Hose</a:t>
            </a:r>
          </a:p>
          <a:p>
            <a:pPr algn="ctr"/>
            <a:r>
              <a:rPr lang="en-US" sz="2000" b="1" dirty="0">
                <a:solidFill>
                  <a:srgbClr val="FF0000"/>
                </a:solidFill>
              </a:rPr>
              <a:t>5 Year Warranty</a:t>
            </a:r>
          </a:p>
        </p:txBody>
      </p:sp>
    </p:spTree>
    <p:extLst>
      <p:ext uri="{BB962C8B-B14F-4D97-AF65-F5344CB8AC3E}">
        <p14:creationId xmlns:p14="http://schemas.microsoft.com/office/powerpoint/2010/main" val="2318013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4AAF4B7-4EA9-4BD9-BF56-717E7BF7352E}"/>
              </a:ext>
            </a:extLst>
          </p:cNvPr>
          <p:cNvPicPr>
            <a:picLocks noChangeAspect="1"/>
          </p:cNvPicPr>
          <p:nvPr/>
        </p:nvPicPr>
        <p:blipFill rotWithShape="1">
          <a:blip r:embed="rId3">
            <a:extLst>
              <a:ext uri="{28A0092B-C50C-407E-A947-70E740481C1C}">
                <a14:useLocalDpi xmlns:a14="http://schemas.microsoft.com/office/drawing/2010/main" val="0"/>
              </a:ext>
            </a:extLst>
          </a:blip>
          <a:srcRect l="10260" t="4655" r="6358"/>
          <a:stretch/>
        </p:blipFill>
        <p:spPr>
          <a:xfrm>
            <a:off x="601105" y="2461024"/>
            <a:ext cx="2847062" cy="3255562"/>
          </a:xfrm>
          <a:prstGeom prst="rect">
            <a:avLst/>
          </a:prstGeom>
        </p:spPr>
      </p:pic>
      <p:pic>
        <p:nvPicPr>
          <p:cNvPr id="21" name="Picture 20" descr="A picture containing object, man, light, motorcycle&#10;&#10;Description automatically generated">
            <a:extLst>
              <a:ext uri="{FF2B5EF4-FFF2-40B4-BE49-F238E27FC236}">
                <a16:creationId xmlns:a16="http://schemas.microsoft.com/office/drawing/2014/main" id="{75ABBD55-BB23-405F-AF2A-B15B0BAD9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0929" y="2783153"/>
            <a:ext cx="3988915" cy="3042468"/>
          </a:xfrm>
          <a:prstGeom prst="rect">
            <a:avLst/>
          </a:prstGeom>
        </p:spPr>
      </p:pic>
      <p:sp>
        <p:nvSpPr>
          <p:cNvPr id="22" name="TextBox 21">
            <a:extLst>
              <a:ext uri="{FF2B5EF4-FFF2-40B4-BE49-F238E27FC236}">
                <a16:creationId xmlns:a16="http://schemas.microsoft.com/office/drawing/2014/main" id="{02F1F7AE-0E6F-4E90-B5A0-4DEA85B3664A}"/>
              </a:ext>
            </a:extLst>
          </p:cNvPr>
          <p:cNvSpPr txBox="1"/>
          <p:nvPr/>
        </p:nvSpPr>
        <p:spPr>
          <a:xfrm>
            <a:off x="311833" y="2057353"/>
            <a:ext cx="3425607" cy="461665"/>
          </a:xfrm>
          <a:prstGeom prst="rect">
            <a:avLst/>
          </a:prstGeom>
          <a:noFill/>
        </p:spPr>
        <p:txBody>
          <a:bodyPr wrap="square" rtlCol="0">
            <a:spAutoFit/>
          </a:bodyPr>
          <a:lstStyle/>
          <a:p>
            <a:pPr algn="ctr"/>
            <a:r>
              <a:rPr lang="en-US" sz="2400" b="1" dirty="0"/>
              <a:t>FR711VA</a:t>
            </a:r>
          </a:p>
        </p:txBody>
      </p:sp>
      <p:sp>
        <p:nvSpPr>
          <p:cNvPr id="31" name="TextBox 30">
            <a:extLst>
              <a:ext uri="{FF2B5EF4-FFF2-40B4-BE49-F238E27FC236}">
                <a16:creationId xmlns:a16="http://schemas.microsoft.com/office/drawing/2014/main" id="{1EEF2DC7-1D30-4C20-BF6F-A97A41D306DD}"/>
              </a:ext>
            </a:extLst>
          </p:cNvPr>
          <p:cNvSpPr txBox="1"/>
          <p:nvPr/>
        </p:nvSpPr>
        <p:spPr>
          <a:xfrm>
            <a:off x="4412582" y="1952156"/>
            <a:ext cx="3425607" cy="830997"/>
          </a:xfrm>
          <a:prstGeom prst="rect">
            <a:avLst/>
          </a:prstGeom>
          <a:noFill/>
        </p:spPr>
        <p:txBody>
          <a:bodyPr wrap="square" rtlCol="0">
            <a:spAutoFit/>
          </a:bodyPr>
          <a:lstStyle/>
          <a:p>
            <a:pPr algn="ctr"/>
            <a:r>
              <a:rPr lang="en-US" sz="2400" b="1" dirty="0"/>
              <a:t>PRO20-115PO/QM40</a:t>
            </a:r>
          </a:p>
          <a:p>
            <a:pPr algn="ctr"/>
            <a:r>
              <a:rPr lang="en-US" sz="2400" b="1" dirty="0"/>
              <a:t>PRO35-115PO/QM40</a:t>
            </a:r>
          </a:p>
        </p:txBody>
      </p:sp>
      <p:grpSp>
        <p:nvGrpSpPr>
          <p:cNvPr id="7" name="Group 6">
            <a:extLst>
              <a:ext uri="{FF2B5EF4-FFF2-40B4-BE49-F238E27FC236}">
                <a16:creationId xmlns:a16="http://schemas.microsoft.com/office/drawing/2014/main" id="{EECCF236-5C85-412E-AA95-9F0CDCCDF17A}"/>
              </a:ext>
            </a:extLst>
          </p:cNvPr>
          <p:cNvGrpSpPr/>
          <p:nvPr/>
        </p:nvGrpSpPr>
        <p:grpSpPr>
          <a:xfrm>
            <a:off x="224590" y="184389"/>
            <a:ext cx="11742820" cy="1694746"/>
            <a:chOff x="228601" y="223477"/>
            <a:chExt cx="11742820" cy="1694746"/>
          </a:xfrm>
        </p:grpSpPr>
        <p:grpSp>
          <p:nvGrpSpPr>
            <p:cNvPr id="23" name="Group 22">
              <a:extLst>
                <a:ext uri="{FF2B5EF4-FFF2-40B4-BE49-F238E27FC236}">
                  <a16:creationId xmlns:a16="http://schemas.microsoft.com/office/drawing/2014/main" id="{D3004B42-43DD-44FF-8FC6-ED70F97E5FA8}"/>
                </a:ext>
              </a:extLst>
            </p:cNvPr>
            <p:cNvGrpSpPr/>
            <p:nvPr/>
          </p:nvGrpSpPr>
          <p:grpSpPr>
            <a:xfrm>
              <a:off x="228601" y="223477"/>
              <a:ext cx="11742820" cy="1694746"/>
              <a:chOff x="228601" y="223477"/>
              <a:chExt cx="11742820" cy="1694746"/>
            </a:xfrm>
          </p:grpSpPr>
          <p:grpSp>
            <p:nvGrpSpPr>
              <p:cNvPr id="24" name="Group 23">
                <a:extLst>
                  <a:ext uri="{FF2B5EF4-FFF2-40B4-BE49-F238E27FC236}">
                    <a16:creationId xmlns:a16="http://schemas.microsoft.com/office/drawing/2014/main" id="{741E4650-E68D-4887-8425-D329908288ED}"/>
                  </a:ext>
                </a:extLst>
              </p:cNvPr>
              <p:cNvGrpSpPr/>
              <p:nvPr/>
            </p:nvGrpSpPr>
            <p:grpSpPr>
              <a:xfrm>
                <a:off x="228601" y="223477"/>
                <a:ext cx="11742820" cy="1694746"/>
                <a:chOff x="288758" y="4536460"/>
                <a:chExt cx="11626736" cy="2032782"/>
              </a:xfrm>
              <a:solidFill>
                <a:srgbClr val="4F4F4F"/>
              </a:solidFill>
            </p:grpSpPr>
            <p:sp>
              <p:nvSpPr>
                <p:cNvPr id="26" name="Rectangle 25">
                  <a:extLst>
                    <a:ext uri="{FF2B5EF4-FFF2-40B4-BE49-F238E27FC236}">
                      <a16:creationId xmlns:a16="http://schemas.microsoft.com/office/drawing/2014/main" id="{4E71495C-D733-49A4-9F88-A7296FEF3C58}"/>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91D413-0FCE-40A1-B2C8-291CAC713EF8}"/>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 name="Straight Connector 24">
                <a:extLst>
                  <a:ext uri="{FF2B5EF4-FFF2-40B4-BE49-F238E27FC236}">
                    <a16:creationId xmlns:a16="http://schemas.microsoft.com/office/drawing/2014/main" id="{6258E26E-10A4-42A2-85E5-DD0E473B3B67}"/>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 name="Title 1">
              <a:extLst>
                <a:ext uri="{FF2B5EF4-FFF2-40B4-BE49-F238E27FC236}">
                  <a16:creationId xmlns:a16="http://schemas.microsoft.com/office/drawing/2014/main" id="{73B210B3-7EAD-4BAB-975F-AD050C563377}"/>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Fuel Pumps – 115 Volt</a:t>
              </a:r>
            </a:p>
          </p:txBody>
        </p:sp>
      </p:grpSp>
      <p:cxnSp>
        <p:nvCxnSpPr>
          <p:cNvPr id="35" name="Straight Connector 34">
            <a:extLst>
              <a:ext uri="{FF2B5EF4-FFF2-40B4-BE49-F238E27FC236}">
                <a16:creationId xmlns:a16="http://schemas.microsoft.com/office/drawing/2014/main" id="{2E592E6C-F436-4B12-9441-10D952FA67BC}"/>
              </a:ext>
            </a:extLst>
          </p:cNvPr>
          <p:cNvCxnSpPr/>
          <p:nvPr/>
        </p:nvCxnSpPr>
        <p:spPr>
          <a:xfrm>
            <a:off x="8241631"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6C69F1-BE37-42FA-9AD2-BF947865A236}"/>
              </a:ext>
            </a:extLst>
          </p:cNvPr>
          <p:cNvCxnSpPr/>
          <p:nvPr/>
        </p:nvCxnSpPr>
        <p:spPr>
          <a:xfrm>
            <a:off x="4014536"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4E4C195-823F-4766-88DE-26442B56C6E2}"/>
              </a:ext>
            </a:extLst>
          </p:cNvPr>
          <p:cNvSpPr txBox="1"/>
          <p:nvPr/>
        </p:nvSpPr>
        <p:spPr>
          <a:xfrm>
            <a:off x="224590" y="5716586"/>
            <a:ext cx="3588225" cy="923330"/>
          </a:xfrm>
          <a:prstGeom prst="rect">
            <a:avLst/>
          </a:prstGeom>
          <a:noFill/>
        </p:spPr>
        <p:txBody>
          <a:bodyPr wrap="square" rtlCol="0">
            <a:spAutoFit/>
          </a:bodyPr>
          <a:lstStyle/>
          <a:p>
            <a:pPr algn="ctr"/>
            <a:r>
              <a:rPr lang="en-US" b="1" dirty="0"/>
              <a:t>115V Pump, Auto Nozzle</a:t>
            </a:r>
          </a:p>
          <a:p>
            <a:pPr algn="ctr"/>
            <a:r>
              <a:rPr lang="en-US" b="1" dirty="0"/>
              <a:t>1” x 18’ Hose, 4-Wheel Meter</a:t>
            </a:r>
          </a:p>
          <a:p>
            <a:pPr algn="ctr"/>
            <a:r>
              <a:rPr lang="en-US" b="1" dirty="0">
                <a:solidFill>
                  <a:srgbClr val="FF0000"/>
                </a:solidFill>
              </a:rPr>
              <a:t>2 Year Warranty</a:t>
            </a:r>
          </a:p>
        </p:txBody>
      </p:sp>
      <p:sp>
        <p:nvSpPr>
          <p:cNvPr id="41" name="TextBox 40">
            <a:extLst>
              <a:ext uri="{FF2B5EF4-FFF2-40B4-BE49-F238E27FC236}">
                <a16:creationId xmlns:a16="http://schemas.microsoft.com/office/drawing/2014/main" id="{D081C284-D7FE-4D28-8A6E-4B812673FA0C}"/>
              </a:ext>
            </a:extLst>
          </p:cNvPr>
          <p:cNvSpPr txBox="1"/>
          <p:nvPr/>
        </p:nvSpPr>
        <p:spPr>
          <a:xfrm>
            <a:off x="4364509" y="5716586"/>
            <a:ext cx="3425607" cy="1015663"/>
          </a:xfrm>
          <a:prstGeom prst="rect">
            <a:avLst/>
          </a:prstGeom>
          <a:noFill/>
        </p:spPr>
        <p:txBody>
          <a:bodyPr wrap="square" rtlCol="0">
            <a:spAutoFit/>
          </a:bodyPr>
          <a:lstStyle/>
          <a:p>
            <a:pPr algn="ctr"/>
            <a:r>
              <a:rPr lang="en-US" sz="2000" b="1" dirty="0"/>
              <a:t>115V Pump With 4-wheel Mechanical Meter</a:t>
            </a:r>
          </a:p>
          <a:p>
            <a:pPr algn="ctr"/>
            <a:r>
              <a:rPr lang="en-US" sz="2000" b="1" dirty="0">
                <a:solidFill>
                  <a:srgbClr val="FF0000"/>
                </a:solidFill>
              </a:rPr>
              <a:t>4 Year Warranty</a:t>
            </a:r>
          </a:p>
        </p:txBody>
      </p:sp>
      <p:sp>
        <p:nvSpPr>
          <p:cNvPr id="2" name="TextBox 1">
            <a:extLst>
              <a:ext uri="{FF2B5EF4-FFF2-40B4-BE49-F238E27FC236}">
                <a16:creationId xmlns:a16="http://schemas.microsoft.com/office/drawing/2014/main" id="{F4EBF7C4-227E-D9EE-45E5-3014A46DBE80}"/>
              </a:ext>
            </a:extLst>
          </p:cNvPr>
          <p:cNvSpPr txBox="1"/>
          <p:nvPr/>
        </p:nvSpPr>
        <p:spPr>
          <a:xfrm>
            <a:off x="8645074" y="2138610"/>
            <a:ext cx="3425607" cy="461665"/>
          </a:xfrm>
          <a:prstGeom prst="rect">
            <a:avLst/>
          </a:prstGeom>
          <a:noFill/>
        </p:spPr>
        <p:txBody>
          <a:bodyPr wrap="square" rtlCol="0">
            <a:spAutoFit/>
          </a:bodyPr>
          <a:lstStyle/>
          <a:p>
            <a:pPr algn="ctr"/>
            <a:r>
              <a:rPr lang="en-US" sz="2400" b="1" dirty="0"/>
              <a:t>FR311VN</a:t>
            </a:r>
          </a:p>
        </p:txBody>
      </p:sp>
      <p:pic>
        <p:nvPicPr>
          <p:cNvPr id="5" name="Picture 4">
            <a:extLst>
              <a:ext uri="{FF2B5EF4-FFF2-40B4-BE49-F238E27FC236}">
                <a16:creationId xmlns:a16="http://schemas.microsoft.com/office/drawing/2014/main" id="{6CFB4232-A1C8-3158-DFF3-C3573DC77057}"/>
              </a:ext>
            </a:extLst>
          </p:cNvPr>
          <p:cNvPicPr>
            <a:picLocks noChangeAspect="1"/>
          </p:cNvPicPr>
          <p:nvPr/>
        </p:nvPicPr>
        <p:blipFill>
          <a:blip r:embed="rId5"/>
          <a:stretch>
            <a:fillRect/>
          </a:stretch>
        </p:blipFill>
        <p:spPr>
          <a:xfrm>
            <a:off x="8958319" y="2600275"/>
            <a:ext cx="2743757" cy="2965871"/>
          </a:xfrm>
          <a:prstGeom prst="rect">
            <a:avLst/>
          </a:prstGeom>
        </p:spPr>
      </p:pic>
      <p:sp>
        <p:nvSpPr>
          <p:cNvPr id="6" name="TextBox 5">
            <a:extLst>
              <a:ext uri="{FF2B5EF4-FFF2-40B4-BE49-F238E27FC236}">
                <a16:creationId xmlns:a16="http://schemas.microsoft.com/office/drawing/2014/main" id="{11F91A45-8802-7CEA-F529-21AB30633ECE}"/>
              </a:ext>
            </a:extLst>
          </p:cNvPr>
          <p:cNvSpPr txBox="1"/>
          <p:nvPr/>
        </p:nvSpPr>
        <p:spPr>
          <a:xfrm>
            <a:off x="8541803" y="5534561"/>
            <a:ext cx="3425607" cy="1200329"/>
          </a:xfrm>
          <a:prstGeom prst="rect">
            <a:avLst/>
          </a:prstGeom>
          <a:noFill/>
        </p:spPr>
        <p:txBody>
          <a:bodyPr wrap="square" rtlCol="0">
            <a:spAutoFit/>
          </a:bodyPr>
          <a:lstStyle/>
          <a:p>
            <a:pPr algn="ctr"/>
            <a:r>
              <a:rPr lang="en-US" b="1" dirty="0"/>
              <a:t>115V/230V Pump With 4-Wheel Mechanical Meter (Diesel Fuel)</a:t>
            </a:r>
          </a:p>
          <a:p>
            <a:pPr algn="ctr"/>
            <a:r>
              <a:rPr lang="en-US" b="1" dirty="0">
                <a:solidFill>
                  <a:srgbClr val="FF0000"/>
                </a:solidFill>
              </a:rPr>
              <a:t>2 Year Warranty</a:t>
            </a:r>
          </a:p>
        </p:txBody>
      </p:sp>
    </p:spTree>
    <p:extLst>
      <p:ext uri="{BB962C8B-B14F-4D97-AF65-F5344CB8AC3E}">
        <p14:creationId xmlns:p14="http://schemas.microsoft.com/office/powerpoint/2010/main" val="3631842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close up of a camera&#10;&#10;Description automatically generated">
            <a:extLst>
              <a:ext uri="{FF2B5EF4-FFF2-40B4-BE49-F238E27FC236}">
                <a16:creationId xmlns:a16="http://schemas.microsoft.com/office/drawing/2014/main" id="{358BBBB2-CB19-47A1-999D-698062F9BE45}"/>
              </a:ext>
            </a:extLst>
          </p:cNvPr>
          <p:cNvPicPr>
            <a:picLocks noChangeAspect="1"/>
          </p:cNvPicPr>
          <p:nvPr/>
        </p:nvPicPr>
        <p:blipFill rotWithShape="1">
          <a:blip r:embed="rId3">
            <a:extLst>
              <a:ext uri="{28A0092B-C50C-407E-A947-70E740481C1C}">
                <a14:useLocalDpi xmlns:a14="http://schemas.microsoft.com/office/drawing/2010/main" val="0"/>
              </a:ext>
            </a:extLst>
          </a:blip>
          <a:srcRect b="3674"/>
          <a:stretch/>
        </p:blipFill>
        <p:spPr>
          <a:xfrm>
            <a:off x="481284" y="2630436"/>
            <a:ext cx="3274441" cy="3086150"/>
          </a:xfrm>
          <a:prstGeom prst="rect">
            <a:avLst/>
          </a:prstGeom>
          <a:noFill/>
        </p:spPr>
      </p:pic>
      <p:sp>
        <p:nvSpPr>
          <p:cNvPr id="33" name="TextBox 32">
            <a:extLst>
              <a:ext uri="{FF2B5EF4-FFF2-40B4-BE49-F238E27FC236}">
                <a16:creationId xmlns:a16="http://schemas.microsoft.com/office/drawing/2014/main" id="{529E86E6-1BD6-48C5-84B6-6233BB4C8824}"/>
              </a:ext>
            </a:extLst>
          </p:cNvPr>
          <p:cNvSpPr txBox="1"/>
          <p:nvPr/>
        </p:nvSpPr>
        <p:spPr>
          <a:xfrm>
            <a:off x="405702" y="2055068"/>
            <a:ext cx="3425607" cy="461665"/>
          </a:xfrm>
          <a:prstGeom prst="rect">
            <a:avLst/>
          </a:prstGeom>
          <a:noFill/>
        </p:spPr>
        <p:txBody>
          <a:bodyPr wrap="square" rtlCol="0">
            <a:spAutoFit/>
          </a:bodyPr>
          <a:lstStyle/>
          <a:p>
            <a:pPr algn="ctr"/>
            <a:r>
              <a:rPr lang="en-US" sz="2400" b="1" dirty="0"/>
              <a:t>200PI6PROV</a:t>
            </a:r>
          </a:p>
        </p:txBody>
      </p:sp>
      <p:grpSp>
        <p:nvGrpSpPr>
          <p:cNvPr id="7" name="Group 6">
            <a:extLst>
              <a:ext uri="{FF2B5EF4-FFF2-40B4-BE49-F238E27FC236}">
                <a16:creationId xmlns:a16="http://schemas.microsoft.com/office/drawing/2014/main" id="{EECCF236-5C85-412E-AA95-9F0CDCCDF17A}"/>
              </a:ext>
            </a:extLst>
          </p:cNvPr>
          <p:cNvGrpSpPr/>
          <p:nvPr/>
        </p:nvGrpSpPr>
        <p:grpSpPr>
          <a:xfrm>
            <a:off x="224590" y="184389"/>
            <a:ext cx="11742820" cy="1694746"/>
            <a:chOff x="228601" y="223477"/>
            <a:chExt cx="11742820" cy="1694746"/>
          </a:xfrm>
        </p:grpSpPr>
        <p:grpSp>
          <p:nvGrpSpPr>
            <p:cNvPr id="23" name="Group 22">
              <a:extLst>
                <a:ext uri="{FF2B5EF4-FFF2-40B4-BE49-F238E27FC236}">
                  <a16:creationId xmlns:a16="http://schemas.microsoft.com/office/drawing/2014/main" id="{D3004B42-43DD-44FF-8FC6-ED70F97E5FA8}"/>
                </a:ext>
              </a:extLst>
            </p:cNvPr>
            <p:cNvGrpSpPr/>
            <p:nvPr/>
          </p:nvGrpSpPr>
          <p:grpSpPr>
            <a:xfrm>
              <a:off x="228601" y="223477"/>
              <a:ext cx="11742820" cy="1694746"/>
              <a:chOff x="228601" y="223477"/>
              <a:chExt cx="11742820" cy="1694746"/>
            </a:xfrm>
          </p:grpSpPr>
          <p:grpSp>
            <p:nvGrpSpPr>
              <p:cNvPr id="24" name="Group 23">
                <a:extLst>
                  <a:ext uri="{FF2B5EF4-FFF2-40B4-BE49-F238E27FC236}">
                    <a16:creationId xmlns:a16="http://schemas.microsoft.com/office/drawing/2014/main" id="{741E4650-E68D-4887-8425-D329908288ED}"/>
                  </a:ext>
                </a:extLst>
              </p:cNvPr>
              <p:cNvGrpSpPr/>
              <p:nvPr/>
            </p:nvGrpSpPr>
            <p:grpSpPr>
              <a:xfrm>
                <a:off x="228601" y="223477"/>
                <a:ext cx="11742820" cy="1694746"/>
                <a:chOff x="288758" y="4536460"/>
                <a:chExt cx="11626736" cy="2032782"/>
              </a:xfrm>
              <a:solidFill>
                <a:srgbClr val="4F4F4F"/>
              </a:solidFill>
            </p:grpSpPr>
            <p:sp>
              <p:nvSpPr>
                <p:cNvPr id="26" name="Rectangle 25">
                  <a:extLst>
                    <a:ext uri="{FF2B5EF4-FFF2-40B4-BE49-F238E27FC236}">
                      <a16:creationId xmlns:a16="http://schemas.microsoft.com/office/drawing/2014/main" id="{4E71495C-D733-49A4-9F88-A7296FEF3C58}"/>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91D413-0FCE-40A1-B2C8-291CAC713EF8}"/>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 name="Straight Connector 24">
                <a:extLst>
                  <a:ext uri="{FF2B5EF4-FFF2-40B4-BE49-F238E27FC236}">
                    <a16:creationId xmlns:a16="http://schemas.microsoft.com/office/drawing/2014/main" id="{6258E26E-10A4-42A2-85E5-DD0E473B3B67}"/>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 name="Title 1">
              <a:extLst>
                <a:ext uri="{FF2B5EF4-FFF2-40B4-BE49-F238E27FC236}">
                  <a16:creationId xmlns:a16="http://schemas.microsoft.com/office/drawing/2014/main" id="{73B210B3-7EAD-4BAB-975F-AD050C563377}"/>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Fuel Pumps - Other</a:t>
              </a:r>
            </a:p>
          </p:txBody>
        </p:sp>
      </p:grpSp>
      <p:cxnSp>
        <p:nvCxnSpPr>
          <p:cNvPr id="35" name="Straight Connector 34">
            <a:extLst>
              <a:ext uri="{FF2B5EF4-FFF2-40B4-BE49-F238E27FC236}">
                <a16:creationId xmlns:a16="http://schemas.microsoft.com/office/drawing/2014/main" id="{2E592E6C-F436-4B12-9441-10D952FA67BC}"/>
              </a:ext>
            </a:extLst>
          </p:cNvPr>
          <p:cNvCxnSpPr/>
          <p:nvPr/>
        </p:nvCxnSpPr>
        <p:spPr>
          <a:xfrm>
            <a:off x="8241631"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86C69F1-BE37-42FA-9AD2-BF947865A236}"/>
              </a:ext>
            </a:extLst>
          </p:cNvPr>
          <p:cNvCxnSpPr/>
          <p:nvPr/>
        </p:nvCxnSpPr>
        <p:spPr>
          <a:xfrm>
            <a:off x="4014536"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9248555A-302D-4EBF-ABC7-B5B9B5E8547D}"/>
              </a:ext>
            </a:extLst>
          </p:cNvPr>
          <p:cNvSpPr txBox="1"/>
          <p:nvPr/>
        </p:nvSpPr>
        <p:spPr>
          <a:xfrm>
            <a:off x="593198" y="5826559"/>
            <a:ext cx="3425607" cy="707886"/>
          </a:xfrm>
          <a:prstGeom prst="rect">
            <a:avLst/>
          </a:prstGeom>
          <a:noFill/>
        </p:spPr>
        <p:txBody>
          <a:bodyPr wrap="square" rtlCol="0">
            <a:spAutoFit/>
          </a:bodyPr>
          <a:lstStyle/>
          <a:p>
            <a:pPr algn="ctr"/>
            <a:r>
              <a:rPr lang="en-US" sz="2000" b="1" dirty="0"/>
              <a:t>Banjo Gas powered pump w/ 6.5HP Briggs Motor</a:t>
            </a:r>
          </a:p>
        </p:txBody>
      </p:sp>
      <p:pic>
        <p:nvPicPr>
          <p:cNvPr id="4" name="Picture 3">
            <a:extLst>
              <a:ext uri="{FF2B5EF4-FFF2-40B4-BE49-F238E27FC236}">
                <a16:creationId xmlns:a16="http://schemas.microsoft.com/office/drawing/2014/main" id="{C8D50DBC-17EF-8896-92D9-EB8558050609}"/>
              </a:ext>
            </a:extLst>
          </p:cNvPr>
          <p:cNvPicPr>
            <a:picLocks noChangeAspect="1"/>
          </p:cNvPicPr>
          <p:nvPr/>
        </p:nvPicPr>
        <p:blipFill>
          <a:blip r:embed="rId4"/>
          <a:stretch>
            <a:fillRect/>
          </a:stretch>
        </p:blipFill>
        <p:spPr>
          <a:xfrm>
            <a:off x="4385848" y="2823686"/>
            <a:ext cx="3685302" cy="2892899"/>
          </a:xfrm>
          <a:prstGeom prst="rect">
            <a:avLst/>
          </a:prstGeom>
        </p:spPr>
      </p:pic>
      <p:sp>
        <p:nvSpPr>
          <p:cNvPr id="5" name="TextBox 4">
            <a:extLst>
              <a:ext uri="{FF2B5EF4-FFF2-40B4-BE49-F238E27FC236}">
                <a16:creationId xmlns:a16="http://schemas.microsoft.com/office/drawing/2014/main" id="{580EC9FC-EC5B-6BEA-7D76-E0B1C6B9CA78}"/>
              </a:ext>
            </a:extLst>
          </p:cNvPr>
          <p:cNvSpPr txBox="1"/>
          <p:nvPr/>
        </p:nvSpPr>
        <p:spPr>
          <a:xfrm>
            <a:off x="4323666" y="2063035"/>
            <a:ext cx="3425607" cy="461665"/>
          </a:xfrm>
          <a:prstGeom prst="rect">
            <a:avLst/>
          </a:prstGeom>
          <a:noFill/>
        </p:spPr>
        <p:txBody>
          <a:bodyPr wrap="square" rtlCol="0">
            <a:spAutoFit/>
          </a:bodyPr>
          <a:lstStyle/>
          <a:p>
            <a:pPr algn="ctr"/>
            <a:r>
              <a:rPr lang="en-US" sz="2400" b="1" dirty="0"/>
              <a:t>02D3-X2 1P</a:t>
            </a:r>
          </a:p>
        </p:txBody>
      </p:sp>
      <p:sp>
        <p:nvSpPr>
          <p:cNvPr id="9" name="TextBox 8">
            <a:extLst>
              <a:ext uri="{FF2B5EF4-FFF2-40B4-BE49-F238E27FC236}">
                <a16:creationId xmlns:a16="http://schemas.microsoft.com/office/drawing/2014/main" id="{29DFA397-8821-D51B-A872-74CAFC66DA19}"/>
              </a:ext>
            </a:extLst>
          </p:cNvPr>
          <p:cNvSpPr txBox="1"/>
          <p:nvPr/>
        </p:nvSpPr>
        <p:spPr>
          <a:xfrm>
            <a:off x="4323666" y="5716585"/>
            <a:ext cx="3425607" cy="1323439"/>
          </a:xfrm>
          <a:prstGeom prst="rect">
            <a:avLst/>
          </a:prstGeom>
          <a:noFill/>
        </p:spPr>
        <p:txBody>
          <a:bodyPr wrap="square" rtlCol="0">
            <a:spAutoFit/>
          </a:bodyPr>
          <a:lstStyle/>
          <a:p>
            <a:pPr algn="ctr"/>
            <a:r>
              <a:rPr lang="en-US" sz="2000" b="1" dirty="0"/>
              <a:t>Gorman-Rupp Electric Motor Powered Pump - Self Priming</a:t>
            </a:r>
          </a:p>
          <a:p>
            <a:pPr algn="ctr"/>
            <a:endParaRPr lang="en-US" sz="2000" b="1" dirty="0"/>
          </a:p>
        </p:txBody>
      </p:sp>
      <p:pic>
        <p:nvPicPr>
          <p:cNvPr id="11" name="Picture 10">
            <a:extLst>
              <a:ext uri="{FF2B5EF4-FFF2-40B4-BE49-F238E27FC236}">
                <a16:creationId xmlns:a16="http://schemas.microsoft.com/office/drawing/2014/main" id="{18604DD7-DCC6-B841-77CC-3EB154D6E219}"/>
              </a:ext>
            </a:extLst>
          </p:cNvPr>
          <p:cNvPicPr>
            <a:picLocks noChangeAspect="1"/>
          </p:cNvPicPr>
          <p:nvPr/>
        </p:nvPicPr>
        <p:blipFill>
          <a:blip r:embed="rId5"/>
          <a:stretch>
            <a:fillRect/>
          </a:stretch>
        </p:blipFill>
        <p:spPr>
          <a:xfrm>
            <a:off x="9166461" y="2516733"/>
            <a:ext cx="2516247" cy="3199852"/>
          </a:xfrm>
          <a:prstGeom prst="rect">
            <a:avLst/>
          </a:prstGeom>
        </p:spPr>
      </p:pic>
      <p:sp>
        <p:nvSpPr>
          <p:cNvPr id="12" name="TextBox 11">
            <a:extLst>
              <a:ext uri="{FF2B5EF4-FFF2-40B4-BE49-F238E27FC236}">
                <a16:creationId xmlns:a16="http://schemas.microsoft.com/office/drawing/2014/main" id="{ED56AE25-8B1C-7317-B139-BF11EBD5CB7F}"/>
              </a:ext>
            </a:extLst>
          </p:cNvPr>
          <p:cNvSpPr txBox="1"/>
          <p:nvPr/>
        </p:nvSpPr>
        <p:spPr>
          <a:xfrm>
            <a:off x="8550760" y="2130942"/>
            <a:ext cx="3425607" cy="461665"/>
          </a:xfrm>
          <a:prstGeom prst="rect">
            <a:avLst/>
          </a:prstGeom>
          <a:noFill/>
        </p:spPr>
        <p:txBody>
          <a:bodyPr wrap="square" rtlCol="0">
            <a:spAutoFit/>
          </a:bodyPr>
          <a:lstStyle/>
          <a:p>
            <a:pPr algn="ctr"/>
            <a:r>
              <a:rPr lang="en-US" sz="2400" b="1" dirty="0"/>
              <a:t>STP150-VL2-07</a:t>
            </a:r>
          </a:p>
        </p:txBody>
      </p:sp>
      <p:sp>
        <p:nvSpPr>
          <p:cNvPr id="14" name="TextBox 13">
            <a:extLst>
              <a:ext uri="{FF2B5EF4-FFF2-40B4-BE49-F238E27FC236}">
                <a16:creationId xmlns:a16="http://schemas.microsoft.com/office/drawing/2014/main" id="{843D4AB8-7DA3-13E5-BD0A-F1AFAC486DF5}"/>
              </a:ext>
            </a:extLst>
          </p:cNvPr>
          <p:cNvSpPr txBox="1"/>
          <p:nvPr/>
        </p:nvSpPr>
        <p:spPr>
          <a:xfrm>
            <a:off x="8412113" y="5732279"/>
            <a:ext cx="3425607" cy="1015663"/>
          </a:xfrm>
          <a:prstGeom prst="rect">
            <a:avLst/>
          </a:prstGeom>
          <a:noFill/>
        </p:spPr>
        <p:txBody>
          <a:bodyPr wrap="square" rtlCol="0">
            <a:spAutoFit/>
          </a:bodyPr>
          <a:lstStyle/>
          <a:p>
            <a:pPr algn="ctr"/>
            <a:r>
              <a:rPr lang="en-US" sz="2000" b="1" dirty="0"/>
              <a:t>Franklin Fueling Submersible Turbine Pump</a:t>
            </a:r>
          </a:p>
        </p:txBody>
      </p:sp>
    </p:spTree>
    <p:extLst>
      <p:ext uri="{BB962C8B-B14F-4D97-AF65-F5344CB8AC3E}">
        <p14:creationId xmlns:p14="http://schemas.microsoft.com/office/powerpoint/2010/main" val="2260942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13590104-A1E8-4837-A957-319C8A73C140}"/>
              </a:ext>
            </a:extLst>
          </p:cNvPr>
          <p:cNvPicPr>
            <a:picLocks noChangeAspect="1"/>
          </p:cNvPicPr>
          <p:nvPr/>
        </p:nvPicPr>
        <p:blipFill rotWithShape="1">
          <a:blip r:embed="rId3">
            <a:extLst>
              <a:ext uri="{28A0092B-C50C-407E-A947-70E740481C1C}">
                <a14:useLocalDpi xmlns:a14="http://schemas.microsoft.com/office/drawing/2010/main" val="0"/>
              </a:ext>
            </a:extLst>
          </a:blip>
          <a:srcRect l="16897" t="11497" r="24083" b="16459"/>
          <a:stretch/>
        </p:blipFill>
        <p:spPr>
          <a:xfrm>
            <a:off x="8269481" y="3309059"/>
            <a:ext cx="3612804" cy="2950156"/>
          </a:xfrm>
          <a:prstGeom prst="rect">
            <a:avLst/>
          </a:prstGeom>
        </p:spPr>
      </p:pic>
      <p:pic>
        <p:nvPicPr>
          <p:cNvPr id="7" name="Picture 6" descr="A picture containing monitor, meter, remote, video&#10;&#10;Description automatically generated">
            <a:extLst>
              <a:ext uri="{FF2B5EF4-FFF2-40B4-BE49-F238E27FC236}">
                <a16:creationId xmlns:a16="http://schemas.microsoft.com/office/drawing/2014/main" id="{B2DD6AE2-040B-4305-A97E-45877257BA59}"/>
              </a:ext>
            </a:extLst>
          </p:cNvPr>
          <p:cNvPicPr>
            <a:picLocks noChangeAspect="1"/>
          </p:cNvPicPr>
          <p:nvPr/>
        </p:nvPicPr>
        <p:blipFill rotWithShape="1">
          <a:blip r:embed="rId4">
            <a:extLst>
              <a:ext uri="{28A0092B-C50C-407E-A947-70E740481C1C}">
                <a14:useLocalDpi xmlns:a14="http://schemas.microsoft.com/office/drawing/2010/main" val="0"/>
              </a:ext>
            </a:extLst>
          </a:blip>
          <a:srcRect l="8872" r="13131"/>
          <a:stretch/>
        </p:blipFill>
        <p:spPr>
          <a:xfrm>
            <a:off x="4338737" y="3216119"/>
            <a:ext cx="3545623" cy="3108982"/>
          </a:xfrm>
          <a:prstGeom prst="rect">
            <a:avLst/>
          </a:prstGeom>
        </p:spPr>
      </p:pic>
      <p:pic>
        <p:nvPicPr>
          <p:cNvPr id="5" name="Picture 4">
            <a:extLst>
              <a:ext uri="{FF2B5EF4-FFF2-40B4-BE49-F238E27FC236}">
                <a16:creationId xmlns:a16="http://schemas.microsoft.com/office/drawing/2014/main" id="{52C702DF-866C-4767-8BFF-1DC14D04C3C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8054" y="3075082"/>
            <a:ext cx="3037947" cy="3423916"/>
          </a:xfrm>
          <a:prstGeom prst="rect">
            <a:avLst/>
          </a:prstGeom>
        </p:spPr>
      </p:pic>
      <p:sp>
        <p:nvSpPr>
          <p:cNvPr id="10" name="TextBox 9">
            <a:extLst>
              <a:ext uri="{FF2B5EF4-FFF2-40B4-BE49-F238E27FC236}">
                <a16:creationId xmlns:a16="http://schemas.microsoft.com/office/drawing/2014/main" id="{2F258113-0699-455C-A845-68C4CB65A852}"/>
              </a:ext>
            </a:extLst>
          </p:cNvPr>
          <p:cNvSpPr txBox="1"/>
          <p:nvPr/>
        </p:nvSpPr>
        <p:spPr>
          <a:xfrm>
            <a:off x="8363079" y="2050506"/>
            <a:ext cx="3425607" cy="1178015"/>
          </a:xfrm>
          <a:prstGeom prst="rect">
            <a:avLst/>
          </a:prstGeom>
          <a:noFill/>
        </p:spPr>
        <p:txBody>
          <a:bodyPr wrap="square" rtlCol="0">
            <a:spAutoFit/>
          </a:bodyPr>
          <a:lstStyle/>
          <a:p>
            <a:pPr algn="ctr">
              <a:lnSpc>
                <a:spcPct val="150000"/>
              </a:lnSpc>
            </a:pPr>
            <a:r>
              <a:rPr lang="en-US" sz="2600" b="1" dirty="0"/>
              <a:t>TN860</a:t>
            </a:r>
          </a:p>
          <a:p>
            <a:pPr algn="ctr">
              <a:lnSpc>
                <a:spcPct val="150000"/>
              </a:lnSpc>
            </a:pPr>
            <a:r>
              <a:rPr lang="en-US" sz="2400" dirty="0"/>
              <a:t>+/- 2%</a:t>
            </a:r>
          </a:p>
        </p:txBody>
      </p:sp>
      <p:sp>
        <p:nvSpPr>
          <p:cNvPr id="11" name="TextBox 10">
            <a:extLst>
              <a:ext uri="{FF2B5EF4-FFF2-40B4-BE49-F238E27FC236}">
                <a16:creationId xmlns:a16="http://schemas.microsoft.com/office/drawing/2014/main" id="{454CB7F7-AD76-413B-AB99-1CE79471D947}"/>
              </a:ext>
            </a:extLst>
          </p:cNvPr>
          <p:cNvSpPr txBox="1"/>
          <p:nvPr/>
        </p:nvSpPr>
        <p:spPr>
          <a:xfrm>
            <a:off x="4379540" y="2050506"/>
            <a:ext cx="3425607" cy="1178015"/>
          </a:xfrm>
          <a:prstGeom prst="rect">
            <a:avLst/>
          </a:prstGeom>
          <a:noFill/>
        </p:spPr>
        <p:txBody>
          <a:bodyPr wrap="square" rtlCol="0">
            <a:spAutoFit/>
          </a:bodyPr>
          <a:lstStyle/>
          <a:p>
            <a:pPr algn="ctr">
              <a:lnSpc>
                <a:spcPct val="150000"/>
              </a:lnSpc>
            </a:pPr>
            <a:r>
              <a:rPr lang="en-US" sz="2600" b="1" dirty="0"/>
              <a:t>901C &amp; 901C1.5</a:t>
            </a:r>
          </a:p>
          <a:p>
            <a:pPr algn="ctr">
              <a:lnSpc>
                <a:spcPct val="150000"/>
              </a:lnSpc>
            </a:pPr>
            <a:r>
              <a:rPr lang="en-US" sz="2400" dirty="0"/>
              <a:t>+/- 2%</a:t>
            </a:r>
          </a:p>
        </p:txBody>
      </p:sp>
      <p:sp>
        <p:nvSpPr>
          <p:cNvPr id="12" name="TextBox 11">
            <a:extLst>
              <a:ext uri="{FF2B5EF4-FFF2-40B4-BE49-F238E27FC236}">
                <a16:creationId xmlns:a16="http://schemas.microsoft.com/office/drawing/2014/main" id="{57C9CDF5-3742-486D-A9F8-577BDF65D723}"/>
              </a:ext>
            </a:extLst>
          </p:cNvPr>
          <p:cNvSpPr txBox="1"/>
          <p:nvPr/>
        </p:nvSpPr>
        <p:spPr>
          <a:xfrm>
            <a:off x="315844" y="2050506"/>
            <a:ext cx="3425607" cy="1178015"/>
          </a:xfrm>
          <a:prstGeom prst="rect">
            <a:avLst/>
          </a:prstGeom>
          <a:noFill/>
        </p:spPr>
        <p:txBody>
          <a:bodyPr wrap="square" rtlCol="0">
            <a:spAutoFit/>
          </a:bodyPr>
          <a:lstStyle/>
          <a:p>
            <a:pPr algn="ctr">
              <a:lnSpc>
                <a:spcPct val="150000"/>
              </a:lnSpc>
            </a:pPr>
            <a:r>
              <a:rPr lang="en-US" sz="2600" b="1" dirty="0"/>
              <a:t>QM40</a:t>
            </a:r>
          </a:p>
          <a:p>
            <a:pPr algn="ctr">
              <a:lnSpc>
                <a:spcPct val="150000"/>
              </a:lnSpc>
            </a:pPr>
            <a:r>
              <a:rPr lang="en-US" sz="2400" dirty="0"/>
              <a:t>+/- 0.5%</a:t>
            </a:r>
          </a:p>
        </p:txBody>
      </p:sp>
      <p:grpSp>
        <p:nvGrpSpPr>
          <p:cNvPr id="17" name="Group 16">
            <a:extLst>
              <a:ext uri="{FF2B5EF4-FFF2-40B4-BE49-F238E27FC236}">
                <a16:creationId xmlns:a16="http://schemas.microsoft.com/office/drawing/2014/main" id="{D49C4A0D-5525-45C3-9958-C2D81E2297EA}"/>
              </a:ext>
            </a:extLst>
          </p:cNvPr>
          <p:cNvGrpSpPr/>
          <p:nvPr/>
        </p:nvGrpSpPr>
        <p:grpSpPr>
          <a:xfrm>
            <a:off x="228601" y="223477"/>
            <a:ext cx="11742820" cy="1694746"/>
            <a:chOff x="228601" y="223477"/>
            <a:chExt cx="11742820" cy="1694746"/>
          </a:xfrm>
        </p:grpSpPr>
        <p:grpSp>
          <p:nvGrpSpPr>
            <p:cNvPr id="18" name="Group 17">
              <a:extLst>
                <a:ext uri="{FF2B5EF4-FFF2-40B4-BE49-F238E27FC236}">
                  <a16:creationId xmlns:a16="http://schemas.microsoft.com/office/drawing/2014/main" id="{35B9C42D-3316-4810-A4F4-4CA96F2B91EF}"/>
                </a:ext>
              </a:extLst>
            </p:cNvPr>
            <p:cNvGrpSpPr/>
            <p:nvPr/>
          </p:nvGrpSpPr>
          <p:grpSpPr>
            <a:xfrm>
              <a:off x="228601" y="223477"/>
              <a:ext cx="11742820" cy="1694746"/>
              <a:chOff x="288758" y="4536460"/>
              <a:chExt cx="11626736" cy="2032782"/>
            </a:xfrm>
            <a:solidFill>
              <a:srgbClr val="4F4F4F"/>
            </a:solidFill>
          </p:grpSpPr>
          <p:sp>
            <p:nvSpPr>
              <p:cNvPr id="20" name="Rectangle 19">
                <a:extLst>
                  <a:ext uri="{FF2B5EF4-FFF2-40B4-BE49-F238E27FC236}">
                    <a16:creationId xmlns:a16="http://schemas.microsoft.com/office/drawing/2014/main" id="{D64C78E9-5AD4-476C-B5E6-95605885CF0D}"/>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9DB7CA2-C0AF-4C77-B823-ACFFDAF0A0BF}"/>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Connector 18">
              <a:extLst>
                <a:ext uri="{FF2B5EF4-FFF2-40B4-BE49-F238E27FC236}">
                  <a16:creationId xmlns:a16="http://schemas.microsoft.com/office/drawing/2014/main" id="{B4455210-F785-4F40-AF60-EF3B2F914DC5}"/>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24BBDCB6-693A-4A25-8889-755377E2546F}"/>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Mechanical Meters</a:t>
            </a:r>
          </a:p>
        </p:txBody>
      </p:sp>
      <p:cxnSp>
        <p:nvCxnSpPr>
          <p:cNvPr id="23" name="Straight Connector 22">
            <a:extLst>
              <a:ext uri="{FF2B5EF4-FFF2-40B4-BE49-F238E27FC236}">
                <a16:creationId xmlns:a16="http://schemas.microsoft.com/office/drawing/2014/main" id="{E1A8EA1C-00C2-4682-9408-74C2EA28C928}"/>
              </a:ext>
            </a:extLst>
          </p:cNvPr>
          <p:cNvCxnSpPr/>
          <p:nvPr/>
        </p:nvCxnSpPr>
        <p:spPr>
          <a:xfrm>
            <a:off x="8121315"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D67C5F9-EACA-430F-A1D9-E31110C30328}"/>
              </a:ext>
            </a:extLst>
          </p:cNvPr>
          <p:cNvCxnSpPr/>
          <p:nvPr/>
        </p:nvCxnSpPr>
        <p:spPr>
          <a:xfrm>
            <a:off x="4026568" y="22881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CD02E72-F7F3-CE21-FC2C-64129D7C4B4A}"/>
              </a:ext>
            </a:extLst>
          </p:cNvPr>
          <p:cNvSpPr txBox="1"/>
          <p:nvPr/>
        </p:nvSpPr>
        <p:spPr>
          <a:xfrm>
            <a:off x="702365" y="6424472"/>
            <a:ext cx="2279370" cy="369332"/>
          </a:xfrm>
          <a:prstGeom prst="rect">
            <a:avLst/>
          </a:prstGeom>
          <a:noFill/>
        </p:spPr>
        <p:txBody>
          <a:bodyPr wrap="square">
            <a:spAutoFit/>
          </a:bodyPr>
          <a:lstStyle/>
          <a:p>
            <a:pPr algn="ctr"/>
            <a:r>
              <a:rPr lang="en-US" b="1" dirty="0">
                <a:solidFill>
                  <a:srgbClr val="FF0000"/>
                </a:solidFill>
              </a:rPr>
              <a:t>5 Year Warranty</a:t>
            </a:r>
          </a:p>
        </p:txBody>
      </p:sp>
      <p:sp>
        <p:nvSpPr>
          <p:cNvPr id="6" name="TextBox 5">
            <a:extLst>
              <a:ext uri="{FF2B5EF4-FFF2-40B4-BE49-F238E27FC236}">
                <a16:creationId xmlns:a16="http://schemas.microsoft.com/office/drawing/2014/main" id="{42774089-DA98-10A9-0CBB-FA11A4445B11}"/>
              </a:ext>
            </a:extLst>
          </p:cNvPr>
          <p:cNvSpPr txBox="1"/>
          <p:nvPr/>
        </p:nvSpPr>
        <p:spPr>
          <a:xfrm>
            <a:off x="5003915" y="6401782"/>
            <a:ext cx="2279370" cy="369332"/>
          </a:xfrm>
          <a:prstGeom prst="rect">
            <a:avLst/>
          </a:prstGeom>
          <a:noFill/>
        </p:spPr>
        <p:txBody>
          <a:bodyPr wrap="square">
            <a:spAutoFit/>
          </a:bodyPr>
          <a:lstStyle/>
          <a:p>
            <a:pPr algn="ctr"/>
            <a:r>
              <a:rPr lang="en-US" b="1" dirty="0">
                <a:solidFill>
                  <a:srgbClr val="FF0000"/>
                </a:solidFill>
              </a:rPr>
              <a:t>2 Year Warranty</a:t>
            </a:r>
          </a:p>
        </p:txBody>
      </p:sp>
      <p:sp>
        <p:nvSpPr>
          <p:cNvPr id="8" name="TextBox 7">
            <a:extLst>
              <a:ext uri="{FF2B5EF4-FFF2-40B4-BE49-F238E27FC236}">
                <a16:creationId xmlns:a16="http://schemas.microsoft.com/office/drawing/2014/main" id="{42D5459C-3E39-698E-A098-9CF64BF10573}"/>
              </a:ext>
            </a:extLst>
          </p:cNvPr>
          <p:cNvSpPr txBox="1"/>
          <p:nvPr/>
        </p:nvSpPr>
        <p:spPr>
          <a:xfrm>
            <a:off x="9210265" y="6401782"/>
            <a:ext cx="2279370" cy="369332"/>
          </a:xfrm>
          <a:prstGeom prst="rect">
            <a:avLst/>
          </a:prstGeom>
          <a:noFill/>
        </p:spPr>
        <p:txBody>
          <a:bodyPr wrap="square">
            <a:spAutoFit/>
          </a:bodyPr>
          <a:lstStyle/>
          <a:p>
            <a:pPr algn="ctr"/>
            <a:r>
              <a:rPr lang="en-US" b="1" dirty="0">
                <a:solidFill>
                  <a:srgbClr val="FF0000"/>
                </a:solidFill>
              </a:rPr>
              <a:t>2 Year Warranty</a:t>
            </a:r>
          </a:p>
        </p:txBody>
      </p:sp>
    </p:spTree>
    <p:extLst>
      <p:ext uri="{BB962C8B-B14F-4D97-AF65-F5344CB8AC3E}">
        <p14:creationId xmlns:p14="http://schemas.microsoft.com/office/powerpoint/2010/main" val="186336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4187EE-FD0D-8BDD-F9E8-69F7F82E53C9}"/>
              </a:ext>
            </a:extLst>
          </p:cNvPr>
          <p:cNvPicPr>
            <a:picLocks noChangeAspect="1"/>
          </p:cNvPicPr>
          <p:nvPr/>
        </p:nvPicPr>
        <p:blipFill rotWithShape="1">
          <a:blip r:embed="rId3">
            <a:extLst>
              <a:ext uri="{28A0092B-C50C-407E-A947-70E740481C1C}">
                <a14:useLocalDpi xmlns:a14="http://schemas.microsoft.com/office/drawing/2010/main" val="0"/>
              </a:ext>
            </a:extLst>
          </a:blip>
          <a:srcRect l="5629" t="11836" r="18752" b="11836"/>
          <a:stretch/>
        </p:blipFill>
        <p:spPr>
          <a:xfrm rot="154086">
            <a:off x="4500838" y="3261746"/>
            <a:ext cx="3246082" cy="3276533"/>
          </a:xfrm>
          <a:prstGeom prst="rect">
            <a:avLst/>
          </a:prstGeom>
        </p:spPr>
      </p:pic>
      <p:pic>
        <p:nvPicPr>
          <p:cNvPr id="11" name="Picture 10" descr="A close up of a clock&#10;&#10;Description automatically generated">
            <a:extLst>
              <a:ext uri="{FF2B5EF4-FFF2-40B4-BE49-F238E27FC236}">
                <a16:creationId xmlns:a16="http://schemas.microsoft.com/office/drawing/2014/main" id="{FA3749E5-5877-4A7E-8476-1902DCDBAC91}"/>
              </a:ext>
            </a:extLst>
          </p:cNvPr>
          <p:cNvPicPr>
            <a:picLocks noChangeAspect="1"/>
          </p:cNvPicPr>
          <p:nvPr/>
        </p:nvPicPr>
        <p:blipFill rotWithShape="1">
          <a:blip r:embed="rId4">
            <a:extLst>
              <a:ext uri="{28A0092B-C50C-407E-A947-70E740481C1C}">
                <a14:useLocalDpi xmlns:a14="http://schemas.microsoft.com/office/drawing/2010/main" val="0"/>
              </a:ext>
            </a:extLst>
          </a:blip>
          <a:srcRect l="11343" r="8739"/>
          <a:stretch/>
        </p:blipFill>
        <p:spPr>
          <a:xfrm rot="154086">
            <a:off x="435054" y="3625330"/>
            <a:ext cx="3433324" cy="2620595"/>
          </a:xfrm>
          <a:prstGeom prst="rect">
            <a:avLst/>
          </a:prstGeom>
        </p:spPr>
      </p:pic>
      <p:pic>
        <p:nvPicPr>
          <p:cNvPr id="7" name="Picture 6" descr="A close up of a clock&#10;&#10;Description automatically generated">
            <a:extLst>
              <a:ext uri="{FF2B5EF4-FFF2-40B4-BE49-F238E27FC236}">
                <a16:creationId xmlns:a16="http://schemas.microsoft.com/office/drawing/2014/main" id="{93EC5639-4EF6-496A-B17B-7C1EEFABFC48}"/>
              </a:ext>
            </a:extLst>
          </p:cNvPr>
          <p:cNvPicPr>
            <a:picLocks noChangeAspect="1"/>
          </p:cNvPicPr>
          <p:nvPr/>
        </p:nvPicPr>
        <p:blipFill rotWithShape="1">
          <a:blip r:embed="rId5">
            <a:extLst>
              <a:ext uri="{28A0092B-C50C-407E-A947-70E740481C1C}">
                <a14:useLocalDpi xmlns:a14="http://schemas.microsoft.com/office/drawing/2010/main" val="0"/>
              </a:ext>
            </a:extLst>
          </a:blip>
          <a:srcRect l="2192" t="7151" r="3885" b="9855"/>
          <a:stretch/>
        </p:blipFill>
        <p:spPr>
          <a:xfrm rot="322121">
            <a:off x="8479367" y="3753696"/>
            <a:ext cx="3423916" cy="2057342"/>
          </a:xfrm>
          <a:prstGeom prst="rect">
            <a:avLst/>
          </a:prstGeom>
        </p:spPr>
      </p:pic>
      <p:sp>
        <p:nvSpPr>
          <p:cNvPr id="23" name="TextBox 22">
            <a:extLst>
              <a:ext uri="{FF2B5EF4-FFF2-40B4-BE49-F238E27FC236}">
                <a16:creationId xmlns:a16="http://schemas.microsoft.com/office/drawing/2014/main" id="{9ACE97C5-8529-4957-92F1-5777C839F359}"/>
              </a:ext>
            </a:extLst>
          </p:cNvPr>
          <p:cNvSpPr txBox="1"/>
          <p:nvPr/>
        </p:nvSpPr>
        <p:spPr>
          <a:xfrm>
            <a:off x="4383195" y="2398765"/>
            <a:ext cx="3565058" cy="1131848"/>
          </a:xfrm>
          <a:prstGeom prst="rect">
            <a:avLst/>
          </a:prstGeom>
          <a:noFill/>
        </p:spPr>
        <p:txBody>
          <a:bodyPr wrap="square" rtlCol="0">
            <a:spAutoFit/>
          </a:bodyPr>
          <a:lstStyle/>
          <a:p>
            <a:pPr algn="ctr">
              <a:lnSpc>
                <a:spcPct val="150000"/>
              </a:lnSpc>
            </a:pPr>
            <a:r>
              <a:rPr lang="en-US" sz="2400" b="1" dirty="0"/>
              <a:t>900CD – </a:t>
            </a:r>
            <a:r>
              <a:rPr lang="en-US" sz="2400" dirty="0"/>
              <a:t>UL Listed for gasoline &amp; diesel</a:t>
            </a:r>
            <a:endParaRPr lang="en-US" dirty="0"/>
          </a:p>
        </p:txBody>
      </p:sp>
      <p:sp>
        <p:nvSpPr>
          <p:cNvPr id="24" name="TextBox 23">
            <a:extLst>
              <a:ext uri="{FF2B5EF4-FFF2-40B4-BE49-F238E27FC236}">
                <a16:creationId xmlns:a16="http://schemas.microsoft.com/office/drawing/2014/main" id="{3BA1C13B-D03F-40C3-BB75-177B5C997779}"/>
              </a:ext>
            </a:extLst>
          </p:cNvPr>
          <p:cNvSpPr txBox="1"/>
          <p:nvPr/>
        </p:nvSpPr>
        <p:spPr>
          <a:xfrm>
            <a:off x="8478521" y="2398765"/>
            <a:ext cx="3425607" cy="1015663"/>
          </a:xfrm>
          <a:prstGeom prst="rect">
            <a:avLst/>
          </a:prstGeom>
          <a:noFill/>
        </p:spPr>
        <p:txBody>
          <a:bodyPr wrap="square" rtlCol="0">
            <a:spAutoFit/>
          </a:bodyPr>
          <a:lstStyle/>
          <a:p>
            <a:pPr algn="ctr">
              <a:lnSpc>
                <a:spcPct val="150000"/>
              </a:lnSpc>
            </a:pPr>
            <a:r>
              <a:rPr lang="en-US" sz="2400" b="1" dirty="0"/>
              <a:t>01A31GM – </a:t>
            </a:r>
            <a:r>
              <a:rPr lang="en-US" sz="2400" dirty="0"/>
              <a:t>UL Listed</a:t>
            </a:r>
          </a:p>
          <a:p>
            <a:pPr algn="ctr"/>
            <a:r>
              <a:rPr lang="en-US" sz="2400" dirty="0"/>
              <a:t>for gasoline &amp; diesel</a:t>
            </a:r>
          </a:p>
        </p:txBody>
      </p:sp>
      <p:sp>
        <p:nvSpPr>
          <p:cNvPr id="25" name="TextBox 24">
            <a:extLst>
              <a:ext uri="{FF2B5EF4-FFF2-40B4-BE49-F238E27FC236}">
                <a16:creationId xmlns:a16="http://schemas.microsoft.com/office/drawing/2014/main" id="{B5A55276-9CFF-41FE-B6B6-06A8EA086250}"/>
              </a:ext>
            </a:extLst>
          </p:cNvPr>
          <p:cNvSpPr txBox="1"/>
          <p:nvPr/>
        </p:nvSpPr>
        <p:spPr>
          <a:xfrm>
            <a:off x="398993" y="2433005"/>
            <a:ext cx="3425607" cy="947182"/>
          </a:xfrm>
          <a:prstGeom prst="rect">
            <a:avLst/>
          </a:prstGeom>
          <a:noFill/>
        </p:spPr>
        <p:txBody>
          <a:bodyPr wrap="square" rtlCol="0">
            <a:spAutoFit/>
          </a:bodyPr>
          <a:lstStyle/>
          <a:p>
            <a:pPr algn="ctr"/>
            <a:r>
              <a:rPr lang="en-US" sz="2400" b="1" dirty="0"/>
              <a:t>TT10AN – </a:t>
            </a:r>
            <a:r>
              <a:rPr lang="en-US" sz="2400" dirty="0"/>
              <a:t>UL Listed</a:t>
            </a:r>
          </a:p>
          <a:p>
            <a:pPr algn="ctr">
              <a:lnSpc>
                <a:spcPct val="150000"/>
              </a:lnSpc>
            </a:pPr>
            <a:r>
              <a:rPr lang="en-US" sz="2400" dirty="0"/>
              <a:t>for gasoline &amp; diesel</a:t>
            </a:r>
          </a:p>
        </p:txBody>
      </p:sp>
      <p:grpSp>
        <p:nvGrpSpPr>
          <p:cNvPr id="30" name="Group 29">
            <a:extLst>
              <a:ext uri="{FF2B5EF4-FFF2-40B4-BE49-F238E27FC236}">
                <a16:creationId xmlns:a16="http://schemas.microsoft.com/office/drawing/2014/main" id="{93CD551A-125C-47DA-B62B-6D68EC346948}"/>
              </a:ext>
            </a:extLst>
          </p:cNvPr>
          <p:cNvGrpSpPr/>
          <p:nvPr/>
        </p:nvGrpSpPr>
        <p:grpSpPr>
          <a:xfrm>
            <a:off x="228601" y="223477"/>
            <a:ext cx="11742820" cy="1694746"/>
            <a:chOff x="228601" y="223477"/>
            <a:chExt cx="11742820" cy="1694746"/>
          </a:xfrm>
        </p:grpSpPr>
        <p:grpSp>
          <p:nvGrpSpPr>
            <p:cNvPr id="32" name="Group 31">
              <a:extLst>
                <a:ext uri="{FF2B5EF4-FFF2-40B4-BE49-F238E27FC236}">
                  <a16:creationId xmlns:a16="http://schemas.microsoft.com/office/drawing/2014/main" id="{2D75D370-C8A7-45B4-9A1D-F2B85FD9EBF1}"/>
                </a:ext>
              </a:extLst>
            </p:cNvPr>
            <p:cNvGrpSpPr/>
            <p:nvPr/>
          </p:nvGrpSpPr>
          <p:grpSpPr>
            <a:xfrm>
              <a:off x="228601" y="223477"/>
              <a:ext cx="11742820" cy="1694746"/>
              <a:chOff x="288758" y="4536460"/>
              <a:chExt cx="11626736" cy="2032782"/>
            </a:xfrm>
            <a:solidFill>
              <a:srgbClr val="4F4F4F"/>
            </a:solidFill>
          </p:grpSpPr>
          <p:sp>
            <p:nvSpPr>
              <p:cNvPr id="34" name="Rectangle 33">
                <a:extLst>
                  <a:ext uri="{FF2B5EF4-FFF2-40B4-BE49-F238E27FC236}">
                    <a16:creationId xmlns:a16="http://schemas.microsoft.com/office/drawing/2014/main" id="{B03042D9-D470-423B-827A-C6FD31D6B7DF}"/>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7AD1B8A-07D5-4387-AE29-94A8FF578622}"/>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3" name="Straight Connector 32">
              <a:extLst>
                <a:ext uri="{FF2B5EF4-FFF2-40B4-BE49-F238E27FC236}">
                  <a16:creationId xmlns:a16="http://schemas.microsoft.com/office/drawing/2014/main" id="{7D308FF5-B1A1-463A-A75F-B629DBF6C97B}"/>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7" name="Title 1">
            <a:extLst>
              <a:ext uri="{FF2B5EF4-FFF2-40B4-BE49-F238E27FC236}">
                <a16:creationId xmlns:a16="http://schemas.microsoft.com/office/drawing/2014/main" id="{605D274B-1165-48B8-B3C3-CB7AD4861CF6}"/>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Digital Meters</a:t>
            </a:r>
          </a:p>
        </p:txBody>
      </p:sp>
      <p:cxnSp>
        <p:nvCxnSpPr>
          <p:cNvPr id="39" name="Straight Connector 38">
            <a:extLst>
              <a:ext uri="{FF2B5EF4-FFF2-40B4-BE49-F238E27FC236}">
                <a16:creationId xmlns:a16="http://schemas.microsoft.com/office/drawing/2014/main" id="{8588C102-75FE-40BB-A441-71F466271612}"/>
              </a:ext>
            </a:extLst>
          </p:cNvPr>
          <p:cNvCxnSpPr/>
          <p:nvPr/>
        </p:nvCxnSpPr>
        <p:spPr>
          <a:xfrm>
            <a:off x="4126831" y="2269463"/>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3196137-B292-4933-B87B-24780A2E560A}"/>
              </a:ext>
            </a:extLst>
          </p:cNvPr>
          <p:cNvCxnSpPr/>
          <p:nvPr/>
        </p:nvCxnSpPr>
        <p:spPr>
          <a:xfrm>
            <a:off x="8169442" y="2269463"/>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39F67F2-843C-85B5-2F58-5B9BD60FDC8C}"/>
              </a:ext>
            </a:extLst>
          </p:cNvPr>
          <p:cNvSpPr txBox="1"/>
          <p:nvPr/>
        </p:nvSpPr>
        <p:spPr>
          <a:xfrm>
            <a:off x="4291457" y="6068294"/>
            <a:ext cx="3877985" cy="338554"/>
          </a:xfrm>
          <a:prstGeom prst="rect">
            <a:avLst/>
          </a:prstGeom>
          <a:noFill/>
        </p:spPr>
        <p:txBody>
          <a:bodyPr wrap="none" rtlCol="0">
            <a:spAutoFit/>
          </a:bodyPr>
          <a:lstStyle/>
          <a:p>
            <a:r>
              <a:rPr lang="en-US" sz="1600" dirty="0"/>
              <a:t>* Pulse output meter available (900CDP)</a:t>
            </a:r>
          </a:p>
        </p:txBody>
      </p:sp>
      <p:sp>
        <p:nvSpPr>
          <p:cNvPr id="2" name="TextBox 1">
            <a:extLst>
              <a:ext uri="{FF2B5EF4-FFF2-40B4-BE49-F238E27FC236}">
                <a16:creationId xmlns:a16="http://schemas.microsoft.com/office/drawing/2014/main" id="{C0EC4A74-65C3-2306-6595-7B1D65982926}"/>
              </a:ext>
            </a:extLst>
          </p:cNvPr>
          <p:cNvSpPr txBox="1"/>
          <p:nvPr/>
        </p:nvSpPr>
        <p:spPr>
          <a:xfrm>
            <a:off x="697947" y="6405749"/>
            <a:ext cx="2279370" cy="369332"/>
          </a:xfrm>
          <a:prstGeom prst="rect">
            <a:avLst/>
          </a:prstGeom>
          <a:noFill/>
        </p:spPr>
        <p:txBody>
          <a:bodyPr wrap="square">
            <a:spAutoFit/>
          </a:bodyPr>
          <a:lstStyle/>
          <a:p>
            <a:pPr algn="ctr"/>
            <a:r>
              <a:rPr lang="en-US" b="1" dirty="0">
                <a:solidFill>
                  <a:srgbClr val="FF0000"/>
                </a:solidFill>
              </a:rPr>
              <a:t>2 Year Warranty</a:t>
            </a:r>
          </a:p>
        </p:txBody>
      </p:sp>
      <p:sp>
        <p:nvSpPr>
          <p:cNvPr id="5" name="TextBox 4">
            <a:extLst>
              <a:ext uri="{FF2B5EF4-FFF2-40B4-BE49-F238E27FC236}">
                <a16:creationId xmlns:a16="http://schemas.microsoft.com/office/drawing/2014/main" id="{4ED06201-EB3D-4E8D-5618-3B8DFABE2581}"/>
              </a:ext>
            </a:extLst>
          </p:cNvPr>
          <p:cNvSpPr txBox="1"/>
          <p:nvPr/>
        </p:nvSpPr>
        <p:spPr>
          <a:xfrm>
            <a:off x="4984194" y="6433714"/>
            <a:ext cx="2279370" cy="369332"/>
          </a:xfrm>
          <a:prstGeom prst="rect">
            <a:avLst/>
          </a:prstGeom>
          <a:noFill/>
        </p:spPr>
        <p:txBody>
          <a:bodyPr wrap="square">
            <a:spAutoFit/>
          </a:bodyPr>
          <a:lstStyle/>
          <a:p>
            <a:pPr algn="ctr"/>
            <a:r>
              <a:rPr lang="en-US" b="1" dirty="0">
                <a:solidFill>
                  <a:srgbClr val="FF0000"/>
                </a:solidFill>
              </a:rPr>
              <a:t>2 Year Warranty</a:t>
            </a:r>
          </a:p>
        </p:txBody>
      </p:sp>
      <p:sp>
        <p:nvSpPr>
          <p:cNvPr id="6" name="TextBox 5">
            <a:extLst>
              <a:ext uri="{FF2B5EF4-FFF2-40B4-BE49-F238E27FC236}">
                <a16:creationId xmlns:a16="http://schemas.microsoft.com/office/drawing/2014/main" id="{41461750-2894-6758-2515-98BC81ACCBB8}"/>
              </a:ext>
            </a:extLst>
          </p:cNvPr>
          <p:cNvSpPr txBox="1"/>
          <p:nvPr/>
        </p:nvSpPr>
        <p:spPr>
          <a:xfrm>
            <a:off x="9199015" y="6390360"/>
            <a:ext cx="2279370" cy="369332"/>
          </a:xfrm>
          <a:prstGeom prst="rect">
            <a:avLst/>
          </a:prstGeom>
          <a:noFill/>
        </p:spPr>
        <p:txBody>
          <a:bodyPr wrap="square">
            <a:spAutoFit/>
          </a:bodyPr>
          <a:lstStyle/>
          <a:p>
            <a:pPr algn="ctr"/>
            <a:r>
              <a:rPr lang="en-US" b="1" dirty="0">
                <a:solidFill>
                  <a:srgbClr val="FF0000"/>
                </a:solidFill>
              </a:rPr>
              <a:t>2 Year Warranty</a:t>
            </a:r>
          </a:p>
        </p:txBody>
      </p:sp>
    </p:spTree>
    <p:extLst>
      <p:ext uri="{BB962C8B-B14F-4D97-AF65-F5344CB8AC3E}">
        <p14:creationId xmlns:p14="http://schemas.microsoft.com/office/powerpoint/2010/main" val="2781826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77506E1-E736-4136-AD77-E4C0D765A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1026" y="3389883"/>
            <a:ext cx="2825276" cy="2518180"/>
          </a:xfrm>
          <a:prstGeom prst="rect">
            <a:avLst/>
          </a:prstGeom>
        </p:spPr>
      </p:pic>
      <p:sp>
        <p:nvSpPr>
          <p:cNvPr id="11" name="TextBox 10">
            <a:extLst>
              <a:ext uri="{FF2B5EF4-FFF2-40B4-BE49-F238E27FC236}">
                <a16:creationId xmlns:a16="http://schemas.microsoft.com/office/drawing/2014/main" id="{0FE88FE7-3FFA-411B-97AC-593112028EDF}"/>
              </a:ext>
            </a:extLst>
          </p:cNvPr>
          <p:cNvSpPr txBox="1"/>
          <p:nvPr/>
        </p:nvSpPr>
        <p:spPr>
          <a:xfrm>
            <a:off x="8470906" y="2266693"/>
            <a:ext cx="3425607" cy="523220"/>
          </a:xfrm>
          <a:prstGeom prst="rect">
            <a:avLst/>
          </a:prstGeom>
          <a:noFill/>
        </p:spPr>
        <p:txBody>
          <a:bodyPr wrap="square" rtlCol="0">
            <a:spAutoFit/>
          </a:bodyPr>
          <a:lstStyle/>
          <a:p>
            <a:pPr algn="ctr"/>
            <a:r>
              <a:rPr lang="en-US" sz="2800" b="1" dirty="0"/>
              <a:t>Specialty Pulsers</a:t>
            </a:r>
          </a:p>
        </p:txBody>
      </p:sp>
      <p:sp>
        <p:nvSpPr>
          <p:cNvPr id="12" name="TextBox 11">
            <a:extLst>
              <a:ext uri="{FF2B5EF4-FFF2-40B4-BE49-F238E27FC236}">
                <a16:creationId xmlns:a16="http://schemas.microsoft.com/office/drawing/2014/main" id="{FDAA17B3-2670-4C39-BCC4-14EF45E37DD1}"/>
              </a:ext>
            </a:extLst>
          </p:cNvPr>
          <p:cNvSpPr txBox="1"/>
          <p:nvPr/>
        </p:nvSpPr>
        <p:spPr>
          <a:xfrm>
            <a:off x="4383196" y="2235916"/>
            <a:ext cx="3425607" cy="584775"/>
          </a:xfrm>
          <a:prstGeom prst="rect">
            <a:avLst/>
          </a:prstGeom>
          <a:noFill/>
        </p:spPr>
        <p:txBody>
          <a:bodyPr wrap="square" rtlCol="0">
            <a:spAutoFit/>
          </a:bodyPr>
          <a:lstStyle/>
          <a:p>
            <a:pPr algn="ctr"/>
            <a:r>
              <a:rPr lang="en-US" sz="3200" b="1" dirty="0"/>
              <a:t>Fuel Cloud</a:t>
            </a:r>
          </a:p>
        </p:txBody>
      </p:sp>
      <p:grpSp>
        <p:nvGrpSpPr>
          <p:cNvPr id="17" name="Group 16">
            <a:extLst>
              <a:ext uri="{FF2B5EF4-FFF2-40B4-BE49-F238E27FC236}">
                <a16:creationId xmlns:a16="http://schemas.microsoft.com/office/drawing/2014/main" id="{802165B7-3239-4A07-A55C-16230C227101}"/>
              </a:ext>
            </a:extLst>
          </p:cNvPr>
          <p:cNvGrpSpPr/>
          <p:nvPr/>
        </p:nvGrpSpPr>
        <p:grpSpPr>
          <a:xfrm>
            <a:off x="228601" y="223477"/>
            <a:ext cx="11742820" cy="1694746"/>
            <a:chOff x="228601" y="223477"/>
            <a:chExt cx="11742820" cy="1694746"/>
          </a:xfrm>
        </p:grpSpPr>
        <p:grpSp>
          <p:nvGrpSpPr>
            <p:cNvPr id="18" name="Group 17">
              <a:extLst>
                <a:ext uri="{FF2B5EF4-FFF2-40B4-BE49-F238E27FC236}">
                  <a16:creationId xmlns:a16="http://schemas.microsoft.com/office/drawing/2014/main" id="{CDB943FA-F375-4913-9536-5AFE989E7041}"/>
                </a:ext>
              </a:extLst>
            </p:cNvPr>
            <p:cNvGrpSpPr/>
            <p:nvPr/>
          </p:nvGrpSpPr>
          <p:grpSpPr>
            <a:xfrm>
              <a:off x="228601" y="223477"/>
              <a:ext cx="11742820" cy="1694746"/>
              <a:chOff x="288758" y="4536460"/>
              <a:chExt cx="11626736" cy="2032782"/>
            </a:xfrm>
            <a:solidFill>
              <a:srgbClr val="4F4F4F"/>
            </a:solidFill>
          </p:grpSpPr>
          <p:sp>
            <p:nvSpPr>
              <p:cNvPr id="20" name="Rectangle 19">
                <a:extLst>
                  <a:ext uri="{FF2B5EF4-FFF2-40B4-BE49-F238E27FC236}">
                    <a16:creationId xmlns:a16="http://schemas.microsoft.com/office/drawing/2014/main" id="{02525F0F-42D4-4AB4-929E-FD6B7152B807}"/>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661769E-CC29-47A4-9C23-36FBA1706896}"/>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Connector 18">
              <a:extLst>
                <a:ext uri="{FF2B5EF4-FFF2-40B4-BE49-F238E27FC236}">
                  <a16:creationId xmlns:a16="http://schemas.microsoft.com/office/drawing/2014/main" id="{9B6E606A-1725-47A5-A039-30DA88BEB778}"/>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513162C7-577A-443F-B7FB-66FBC377B3C6}"/>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Fuel Cloud Pulsers</a:t>
            </a:r>
          </a:p>
        </p:txBody>
      </p:sp>
      <p:cxnSp>
        <p:nvCxnSpPr>
          <p:cNvPr id="23" name="Straight Connector 22">
            <a:extLst>
              <a:ext uri="{FF2B5EF4-FFF2-40B4-BE49-F238E27FC236}">
                <a16:creationId xmlns:a16="http://schemas.microsoft.com/office/drawing/2014/main" id="{A83A35BA-FC5A-4CC0-AA46-5EAD10A2EBAA}"/>
              </a:ext>
            </a:extLst>
          </p:cNvPr>
          <p:cNvCxnSpPr/>
          <p:nvPr/>
        </p:nvCxnSpPr>
        <p:spPr>
          <a:xfrm>
            <a:off x="4078704" y="2246688"/>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5BBB48E-0F58-4BD7-99F0-39D9880EA205}"/>
              </a:ext>
            </a:extLst>
          </p:cNvPr>
          <p:cNvCxnSpPr/>
          <p:nvPr/>
        </p:nvCxnSpPr>
        <p:spPr>
          <a:xfrm>
            <a:off x="8079906" y="2241214"/>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84496FD-F9F6-2B4D-A19B-D7AE4F1D7658}"/>
              </a:ext>
            </a:extLst>
          </p:cNvPr>
          <p:cNvSpPr txBox="1"/>
          <p:nvPr/>
        </p:nvSpPr>
        <p:spPr>
          <a:xfrm>
            <a:off x="536454" y="2266693"/>
            <a:ext cx="3425607" cy="523220"/>
          </a:xfrm>
          <a:prstGeom prst="rect">
            <a:avLst/>
          </a:prstGeom>
          <a:noFill/>
        </p:spPr>
        <p:txBody>
          <a:bodyPr wrap="square" rtlCol="0">
            <a:spAutoFit/>
          </a:bodyPr>
          <a:lstStyle/>
          <a:p>
            <a:pPr algn="ctr"/>
            <a:r>
              <a:rPr lang="en-US" sz="2800" b="1" dirty="0"/>
              <a:t>Standard Pulsers</a:t>
            </a:r>
          </a:p>
        </p:txBody>
      </p:sp>
      <p:grpSp>
        <p:nvGrpSpPr>
          <p:cNvPr id="4" name="Group 3">
            <a:extLst>
              <a:ext uri="{FF2B5EF4-FFF2-40B4-BE49-F238E27FC236}">
                <a16:creationId xmlns:a16="http://schemas.microsoft.com/office/drawing/2014/main" id="{5250DC57-1694-25D2-8C82-20062636DC0B}"/>
              </a:ext>
            </a:extLst>
          </p:cNvPr>
          <p:cNvGrpSpPr/>
          <p:nvPr/>
        </p:nvGrpSpPr>
        <p:grpSpPr>
          <a:xfrm>
            <a:off x="108291" y="3240245"/>
            <a:ext cx="1999271" cy="3388950"/>
            <a:chOff x="108291" y="3240245"/>
            <a:chExt cx="1999271" cy="3388950"/>
          </a:xfrm>
        </p:grpSpPr>
        <p:pic>
          <p:nvPicPr>
            <p:cNvPr id="9" name="Picture 8" descr="A close-up of a device&#10;&#10;Description automatically generated">
              <a:extLst>
                <a:ext uri="{FF2B5EF4-FFF2-40B4-BE49-F238E27FC236}">
                  <a16:creationId xmlns:a16="http://schemas.microsoft.com/office/drawing/2014/main" id="{E5B47361-79DA-E73C-E175-9891ABF84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91" y="3240245"/>
              <a:ext cx="1999271" cy="2841070"/>
            </a:xfrm>
            <a:prstGeom prst="rect">
              <a:avLst/>
            </a:prstGeom>
          </p:spPr>
        </p:pic>
        <p:sp>
          <p:nvSpPr>
            <p:cNvPr id="16" name="TextBox 15">
              <a:extLst>
                <a:ext uri="{FF2B5EF4-FFF2-40B4-BE49-F238E27FC236}">
                  <a16:creationId xmlns:a16="http://schemas.microsoft.com/office/drawing/2014/main" id="{11A803C6-EF9B-524B-230B-BA9E2DBCE2E1}"/>
                </a:ext>
              </a:extLst>
            </p:cNvPr>
            <p:cNvSpPr txBox="1"/>
            <p:nvPr/>
          </p:nvSpPr>
          <p:spPr>
            <a:xfrm>
              <a:off x="195028" y="6044420"/>
              <a:ext cx="1825796" cy="584775"/>
            </a:xfrm>
            <a:prstGeom prst="rect">
              <a:avLst/>
            </a:prstGeom>
            <a:noFill/>
          </p:spPr>
          <p:txBody>
            <a:bodyPr wrap="square" rtlCol="0">
              <a:spAutoFit/>
            </a:bodyPr>
            <a:lstStyle/>
            <a:p>
              <a:pPr algn="ctr"/>
              <a:r>
                <a:rPr lang="en-US" sz="1600" dirty="0"/>
                <a:t>OPW 800F</a:t>
              </a:r>
            </a:p>
            <a:p>
              <a:pPr algn="ctr"/>
              <a:r>
                <a:rPr lang="en-US" sz="1600" b="1" dirty="0">
                  <a:solidFill>
                    <a:srgbClr val="FF0000"/>
                  </a:solidFill>
                </a:rPr>
                <a:t>1 Year Warranty</a:t>
              </a:r>
            </a:p>
          </p:txBody>
        </p:sp>
      </p:grpSp>
      <p:grpSp>
        <p:nvGrpSpPr>
          <p:cNvPr id="2" name="Group 1">
            <a:extLst>
              <a:ext uri="{FF2B5EF4-FFF2-40B4-BE49-F238E27FC236}">
                <a16:creationId xmlns:a16="http://schemas.microsoft.com/office/drawing/2014/main" id="{3BFE80A3-E551-6862-4C02-B373DDDFBCF7}"/>
              </a:ext>
            </a:extLst>
          </p:cNvPr>
          <p:cNvGrpSpPr/>
          <p:nvPr/>
        </p:nvGrpSpPr>
        <p:grpSpPr>
          <a:xfrm>
            <a:off x="1738990" y="2946443"/>
            <a:ext cx="2708287" cy="2238256"/>
            <a:chOff x="1559135" y="3775386"/>
            <a:chExt cx="2708287" cy="2238256"/>
          </a:xfrm>
        </p:grpSpPr>
        <p:pic>
          <p:nvPicPr>
            <p:cNvPr id="7" name="Picture 6" descr="A black and silver device&#10;&#10;Description automatically generated">
              <a:extLst>
                <a:ext uri="{FF2B5EF4-FFF2-40B4-BE49-F238E27FC236}">
                  <a16:creationId xmlns:a16="http://schemas.microsoft.com/office/drawing/2014/main" id="{7A678E87-AA00-85D2-BD05-DABD164D54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8878" y="3775386"/>
              <a:ext cx="1828800" cy="1514856"/>
            </a:xfrm>
            <a:prstGeom prst="rect">
              <a:avLst/>
            </a:prstGeom>
          </p:spPr>
        </p:pic>
        <p:sp>
          <p:nvSpPr>
            <p:cNvPr id="25" name="TextBox 24">
              <a:extLst>
                <a:ext uri="{FF2B5EF4-FFF2-40B4-BE49-F238E27FC236}">
                  <a16:creationId xmlns:a16="http://schemas.microsoft.com/office/drawing/2014/main" id="{C698190C-4C15-A262-A2CA-2DA112C2926F}"/>
                </a:ext>
              </a:extLst>
            </p:cNvPr>
            <p:cNvSpPr txBox="1"/>
            <p:nvPr/>
          </p:nvSpPr>
          <p:spPr>
            <a:xfrm>
              <a:off x="1559135" y="5428867"/>
              <a:ext cx="2708287" cy="584775"/>
            </a:xfrm>
            <a:prstGeom prst="rect">
              <a:avLst/>
            </a:prstGeom>
            <a:noFill/>
          </p:spPr>
          <p:txBody>
            <a:bodyPr wrap="square" rtlCol="0">
              <a:spAutoFit/>
            </a:bodyPr>
            <a:lstStyle/>
            <a:p>
              <a:pPr algn="ctr"/>
              <a:r>
                <a:rPr lang="en-US" sz="1600" dirty="0"/>
                <a:t>PIUSI K-24</a:t>
              </a:r>
            </a:p>
            <a:p>
              <a:pPr algn="ctr"/>
              <a:r>
                <a:rPr lang="en-US" sz="1600" b="1" dirty="0">
                  <a:solidFill>
                    <a:srgbClr val="FF0000"/>
                  </a:solidFill>
                </a:rPr>
                <a:t>2 Year Warranty</a:t>
              </a:r>
            </a:p>
          </p:txBody>
        </p:sp>
      </p:grpSp>
      <p:grpSp>
        <p:nvGrpSpPr>
          <p:cNvPr id="10" name="Group 9">
            <a:extLst>
              <a:ext uri="{FF2B5EF4-FFF2-40B4-BE49-F238E27FC236}">
                <a16:creationId xmlns:a16="http://schemas.microsoft.com/office/drawing/2014/main" id="{48AB578C-021A-CBCC-F5AC-FB1D15A4FBE4}"/>
              </a:ext>
            </a:extLst>
          </p:cNvPr>
          <p:cNvGrpSpPr/>
          <p:nvPr/>
        </p:nvGrpSpPr>
        <p:grpSpPr>
          <a:xfrm>
            <a:off x="10276638" y="4651311"/>
            <a:ext cx="1541970" cy="1910434"/>
            <a:chOff x="10276638" y="4877223"/>
            <a:chExt cx="1541970" cy="1910434"/>
          </a:xfrm>
        </p:grpSpPr>
        <p:pic>
          <p:nvPicPr>
            <p:cNvPr id="15" name="Picture 14" descr="A black and white electrical device&#10;&#10;Description automatically generated">
              <a:extLst>
                <a:ext uri="{FF2B5EF4-FFF2-40B4-BE49-F238E27FC236}">
                  <a16:creationId xmlns:a16="http://schemas.microsoft.com/office/drawing/2014/main" id="{FB7FF73E-70C6-1610-E820-AB82A5E4C9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99572" y="4877223"/>
              <a:ext cx="1496103" cy="1410261"/>
            </a:xfrm>
            <a:prstGeom prst="rect">
              <a:avLst/>
            </a:prstGeom>
          </p:spPr>
        </p:pic>
        <p:sp>
          <p:nvSpPr>
            <p:cNvPr id="26" name="TextBox 25">
              <a:extLst>
                <a:ext uri="{FF2B5EF4-FFF2-40B4-BE49-F238E27FC236}">
                  <a16:creationId xmlns:a16="http://schemas.microsoft.com/office/drawing/2014/main" id="{E3D150D6-EA3B-1CA1-3575-A7245508E864}"/>
                </a:ext>
              </a:extLst>
            </p:cNvPr>
            <p:cNvSpPr txBox="1"/>
            <p:nvPr/>
          </p:nvSpPr>
          <p:spPr>
            <a:xfrm>
              <a:off x="10276638" y="6264437"/>
              <a:ext cx="1541970" cy="523220"/>
            </a:xfrm>
            <a:prstGeom prst="rect">
              <a:avLst/>
            </a:prstGeom>
            <a:noFill/>
          </p:spPr>
          <p:txBody>
            <a:bodyPr wrap="square" rtlCol="0">
              <a:spAutoFit/>
            </a:bodyPr>
            <a:lstStyle/>
            <a:p>
              <a:pPr algn="ctr"/>
              <a:r>
                <a:rPr lang="en-US" sz="1400" dirty="0"/>
                <a:t>K-24-DEF</a:t>
              </a:r>
            </a:p>
            <a:p>
              <a:pPr algn="ctr"/>
              <a:r>
                <a:rPr lang="en-US" sz="1400" b="1" dirty="0">
                  <a:solidFill>
                    <a:srgbClr val="FF0000"/>
                  </a:solidFill>
                </a:rPr>
                <a:t>2 Year Warranty</a:t>
              </a:r>
            </a:p>
          </p:txBody>
        </p:sp>
      </p:grpSp>
      <p:grpSp>
        <p:nvGrpSpPr>
          <p:cNvPr id="13" name="Group 12">
            <a:extLst>
              <a:ext uri="{FF2B5EF4-FFF2-40B4-BE49-F238E27FC236}">
                <a16:creationId xmlns:a16="http://schemas.microsoft.com/office/drawing/2014/main" id="{AA178FD9-0725-FB41-F8A5-F675635CBB88}"/>
              </a:ext>
            </a:extLst>
          </p:cNvPr>
          <p:cNvGrpSpPr/>
          <p:nvPr/>
        </p:nvGrpSpPr>
        <p:grpSpPr>
          <a:xfrm>
            <a:off x="8098390" y="2946443"/>
            <a:ext cx="1961114" cy="3421518"/>
            <a:chOff x="8098390" y="3236903"/>
            <a:chExt cx="1961114" cy="3421518"/>
          </a:xfrm>
        </p:grpSpPr>
        <p:pic>
          <p:nvPicPr>
            <p:cNvPr id="28" name="Picture 27">
              <a:extLst>
                <a:ext uri="{FF2B5EF4-FFF2-40B4-BE49-F238E27FC236}">
                  <a16:creationId xmlns:a16="http://schemas.microsoft.com/office/drawing/2014/main" id="{63B6F85F-F813-EA67-A80E-7B87AFFB95BD}"/>
                </a:ext>
              </a:extLst>
            </p:cNvPr>
            <p:cNvPicPr>
              <a:picLocks noChangeAspect="1"/>
            </p:cNvPicPr>
            <p:nvPr/>
          </p:nvPicPr>
          <p:blipFill>
            <a:blip r:embed="rId7"/>
            <a:stretch>
              <a:fillRect/>
            </a:stretch>
          </p:blipFill>
          <p:spPr>
            <a:xfrm>
              <a:off x="8599510" y="3236903"/>
              <a:ext cx="958875" cy="2663036"/>
            </a:xfrm>
            <a:prstGeom prst="rect">
              <a:avLst/>
            </a:prstGeom>
          </p:spPr>
        </p:pic>
        <p:sp>
          <p:nvSpPr>
            <p:cNvPr id="29" name="TextBox 28">
              <a:extLst>
                <a:ext uri="{FF2B5EF4-FFF2-40B4-BE49-F238E27FC236}">
                  <a16:creationId xmlns:a16="http://schemas.microsoft.com/office/drawing/2014/main" id="{947F2B31-B430-88A5-D251-AD53CB90BAFD}"/>
                </a:ext>
              </a:extLst>
            </p:cNvPr>
            <p:cNvSpPr txBox="1"/>
            <p:nvPr/>
          </p:nvSpPr>
          <p:spPr>
            <a:xfrm>
              <a:off x="8098390" y="5827424"/>
              <a:ext cx="1961114" cy="830997"/>
            </a:xfrm>
            <a:prstGeom prst="rect">
              <a:avLst/>
            </a:prstGeom>
            <a:noFill/>
          </p:spPr>
          <p:txBody>
            <a:bodyPr wrap="square" rtlCol="0">
              <a:spAutoFit/>
            </a:bodyPr>
            <a:lstStyle/>
            <a:p>
              <a:pPr algn="ctr"/>
              <a:r>
                <a:rPr lang="en-US" sz="1600" dirty="0"/>
                <a:t>ICS SP1</a:t>
              </a:r>
            </a:p>
            <a:p>
              <a:pPr algn="ctr"/>
              <a:r>
                <a:rPr lang="en-US" sz="1600" b="1" dirty="0">
                  <a:solidFill>
                    <a:srgbClr val="FF0000"/>
                  </a:solidFill>
                </a:rPr>
                <a:t>2 Year Warranty</a:t>
              </a:r>
            </a:p>
            <a:p>
              <a:pPr algn="ctr"/>
              <a:endParaRPr lang="en-US" sz="1600" dirty="0"/>
            </a:p>
          </p:txBody>
        </p:sp>
      </p:grpSp>
      <p:grpSp>
        <p:nvGrpSpPr>
          <p:cNvPr id="8" name="Group 7">
            <a:extLst>
              <a:ext uri="{FF2B5EF4-FFF2-40B4-BE49-F238E27FC236}">
                <a16:creationId xmlns:a16="http://schemas.microsoft.com/office/drawing/2014/main" id="{4483DD8E-5B2F-0FC7-27A7-B0EDE816BCDE}"/>
              </a:ext>
            </a:extLst>
          </p:cNvPr>
          <p:cNvGrpSpPr/>
          <p:nvPr/>
        </p:nvGrpSpPr>
        <p:grpSpPr>
          <a:xfrm>
            <a:off x="10359291" y="2849763"/>
            <a:ext cx="1522917" cy="1733492"/>
            <a:chOff x="10122616" y="3194013"/>
            <a:chExt cx="1522917" cy="1733492"/>
          </a:xfrm>
        </p:grpSpPr>
        <p:sp>
          <p:nvSpPr>
            <p:cNvPr id="6" name="TextBox 5">
              <a:extLst>
                <a:ext uri="{FF2B5EF4-FFF2-40B4-BE49-F238E27FC236}">
                  <a16:creationId xmlns:a16="http://schemas.microsoft.com/office/drawing/2014/main" id="{6C4BBAD2-2196-C0D0-D481-818EF299AD58}"/>
                </a:ext>
              </a:extLst>
            </p:cNvPr>
            <p:cNvSpPr txBox="1"/>
            <p:nvPr/>
          </p:nvSpPr>
          <p:spPr>
            <a:xfrm>
              <a:off x="10122616" y="4404285"/>
              <a:ext cx="1522917" cy="523220"/>
            </a:xfrm>
            <a:prstGeom prst="rect">
              <a:avLst/>
            </a:prstGeom>
            <a:noFill/>
          </p:spPr>
          <p:txBody>
            <a:bodyPr wrap="none" rtlCol="0">
              <a:spAutoFit/>
            </a:bodyPr>
            <a:lstStyle/>
            <a:p>
              <a:r>
                <a:rPr lang="en-US" sz="1400" dirty="0"/>
                <a:t>Western 500</a:t>
              </a:r>
            </a:p>
            <a:p>
              <a:r>
                <a:rPr lang="en-US" sz="1400" b="1" dirty="0">
                  <a:solidFill>
                    <a:srgbClr val="FF0000"/>
                  </a:solidFill>
                </a:rPr>
                <a:t>1 year Warranty</a:t>
              </a:r>
            </a:p>
          </p:txBody>
        </p:sp>
        <p:pic>
          <p:nvPicPr>
            <p:cNvPr id="31" name="Picture 30">
              <a:extLst>
                <a:ext uri="{FF2B5EF4-FFF2-40B4-BE49-F238E27FC236}">
                  <a16:creationId xmlns:a16="http://schemas.microsoft.com/office/drawing/2014/main" id="{FFFAB7D2-E419-9C27-DA9B-5B8506C43167}"/>
                </a:ext>
              </a:extLst>
            </p:cNvPr>
            <p:cNvPicPr>
              <a:picLocks noChangeAspect="1"/>
            </p:cNvPicPr>
            <p:nvPr/>
          </p:nvPicPr>
          <p:blipFill>
            <a:blip r:embed="rId8"/>
            <a:stretch>
              <a:fillRect/>
            </a:stretch>
          </p:blipFill>
          <p:spPr>
            <a:xfrm>
              <a:off x="10143900" y="3194013"/>
              <a:ext cx="1480348" cy="1162746"/>
            </a:xfrm>
            <a:prstGeom prst="rect">
              <a:avLst/>
            </a:prstGeom>
          </p:spPr>
        </p:pic>
      </p:grpSp>
    </p:spTree>
    <p:extLst>
      <p:ext uri="{BB962C8B-B14F-4D97-AF65-F5344CB8AC3E}">
        <p14:creationId xmlns:p14="http://schemas.microsoft.com/office/powerpoint/2010/main" val="1592046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device&#10;&#10;Description automatically generated">
            <a:extLst>
              <a:ext uri="{FF2B5EF4-FFF2-40B4-BE49-F238E27FC236}">
                <a16:creationId xmlns:a16="http://schemas.microsoft.com/office/drawing/2014/main" id="{482C4D27-5656-4EB8-B1E5-9C76B445EAD4}"/>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4378911" y="3670551"/>
            <a:ext cx="3432175" cy="2287588"/>
          </a:xfrm>
          <a:prstGeom prst="rect">
            <a:avLst/>
          </a:prstGeom>
        </p:spPr>
      </p:pic>
      <p:pic>
        <p:nvPicPr>
          <p:cNvPr id="7" name="Picture 6" descr="A close up of a device&#10;&#10;Description automatically generated">
            <a:extLst>
              <a:ext uri="{FF2B5EF4-FFF2-40B4-BE49-F238E27FC236}">
                <a16:creationId xmlns:a16="http://schemas.microsoft.com/office/drawing/2014/main" id="{269991A0-A0B0-4672-92DA-19E13B465489}"/>
              </a:ext>
            </a:extLst>
          </p:cNvPr>
          <p:cNvPicPr>
            <a:picLocks noChangeAspect="1"/>
          </p:cNvPicPr>
          <p:nvPr/>
        </p:nvPicPr>
        <p:blipFill rotWithShape="1">
          <a:blip r:embed="rId4">
            <a:extLst>
              <a:ext uri="{28A0092B-C50C-407E-A947-70E740481C1C}">
                <a14:useLocalDpi xmlns:a14="http://schemas.microsoft.com/office/drawing/2010/main" val="0"/>
              </a:ext>
            </a:extLst>
          </a:blip>
          <a:srcRect l="5103" t="11405" r="3901" b="5509"/>
          <a:stretch/>
        </p:blipFill>
        <p:spPr>
          <a:xfrm rot="1181906">
            <a:off x="299268" y="3560420"/>
            <a:ext cx="3343143" cy="2175850"/>
          </a:xfrm>
          <a:prstGeom prst="rect">
            <a:avLst/>
          </a:prstGeom>
        </p:spPr>
      </p:pic>
      <p:pic>
        <p:nvPicPr>
          <p:cNvPr id="9" name="Picture 8" descr="A picture containing black, sitting, street, bicycle&#10;&#10;Description automatically generated">
            <a:extLst>
              <a:ext uri="{FF2B5EF4-FFF2-40B4-BE49-F238E27FC236}">
                <a16:creationId xmlns:a16="http://schemas.microsoft.com/office/drawing/2014/main" id="{041436EA-07CB-4DAB-A33E-9F2685ECF268}"/>
              </a:ext>
            </a:extLst>
          </p:cNvPr>
          <p:cNvPicPr>
            <a:picLocks noChangeAspect="1"/>
          </p:cNvPicPr>
          <p:nvPr/>
        </p:nvPicPr>
        <p:blipFill rotWithShape="1">
          <a:blip r:embed="rId5">
            <a:extLst>
              <a:ext uri="{28A0092B-C50C-407E-A947-70E740481C1C}">
                <a14:useLocalDpi xmlns:a14="http://schemas.microsoft.com/office/drawing/2010/main" val="0"/>
              </a:ext>
            </a:extLst>
          </a:blip>
          <a:srcRect l="8771" r="8263"/>
          <a:stretch/>
        </p:blipFill>
        <p:spPr>
          <a:xfrm rot="5400000">
            <a:off x="8705015" y="3152179"/>
            <a:ext cx="2696639" cy="3250282"/>
          </a:xfrm>
          <a:prstGeom prst="rect">
            <a:avLst/>
          </a:prstGeom>
        </p:spPr>
      </p:pic>
      <p:sp>
        <p:nvSpPr>
          <p:cNvPr id="10" name="TextBox 9">
            <a:extLst>
              <a:ext uri="{FF2B5EF4-FFF2-40B4-BE49-F238E27FC236}">
                <a16:creationId xmlns:a16="http://schemas.microsoft.com/office/drawing/2014/main" id="{C923A69D-E562-4B35-945F-BCFAC90CD9BA}"/>
              </a:ext>
            </a:extLst>
          </p:cNvPr>
          <p:cNvSpPr txBox="1"/>
          <p:nvPr/>
        </p:nvSpPr>
        <p:spPr>
          <a:xfrm>
            <a:off x="8280480" y="2261138"/>
            <a:ext cx="3425607" cy="1107996"/>
          </a:xfrm>
          <a:prstGeom prst="rect">
            <a:avLst/>
          </a:prstGeom>
          <a:noFill/>
        </p:spPr>
        <p:txBody>
          <a:bodyPr wrap="square" rtlCol="0">
            <a:spAutoFit/>
          </a:bodyPr>
          <a:lstStyle/>
          <a:p>
            <a:pPr algn="ctr">
              <a:lnSpc>
                <a:spcPct val="150000"/>
              </a:lnSpc>
            </a:pPr>
            <a:r>
              <a:rPr lang="en-US" sz="2800" b="1" dirty="0"/>
              <a:t>1290-0050</a:t>
            </a:r>
          </a:p>
          <a:p>
            <a:pPr algn="ctr"/>
            <a:r>
              <a:rPr lang="en-US" sz="2400" dirty="0"/>
              <a:t>1.5” High Flow</a:t>
            </a:r>
          </a:p>
        </p:txBody>
      </p:sp>
      <p:sp>
        <p:nvSpPr>
          <p:cNvPr id="11" name="TextBox 10">
            <a:extLst>
              <a:ext uri="{FF2B5EF4-FFF2-40B4-BE49-F238E27FC236}">
                <a16:creationId xmlns:a16="http://schemas.microsoft.com/office/drawing/2014/main" id="{F4A0B419-69BF-4650-81AC-C3473F90E048}"/>
              </a:ext>
            </a:extLst>
          </p:cNvPr>
          <p:cNvSpPr txBox="1"/>
          <p:nvPr/>
        </p:nvSpPr>
        <p:spPr>
          <a:xfrm>
            <a:off x="4395740" y="2298163"/>
            <a:ext cx="3425607" cy="1224181"/>
          </a:xfrm>
          <a:prstGeom prst="rect">
            <a:avLst/>
          </a:prstGeom>
          <a:noFill/>
        </p:spPr>
        <p:txBody>
          <a:bodyPr wrap="square" rtlCol="0">
            <a:spAutoFit/>
          </a:bodyPr>
          <a:lstStyle/>
          <a:p>
            <a:pPr algn="ctr">
              <a:lnSpc>
                <a:spcPct val="150000"/>
              </a:lnSpc>
            </a:pPr>
            <a:r>
              <a:rPr lang="en-US" sz="2800" b="1" dirty="0"/>
              <a:t>SND075RAN</a:t>
            </a:r>
          </a:p>
          <a:p>
            <a:pPr algn="ctr">
              <a:lnSpc>
                <a:spcPct val="150000"/>
              </a:lnSpc>
            </a:pPr>
            <a:r>
              <a:rPr lang="en-US" sz="2400" dirty="0"/>
              <a:t>¾” Gasoline</a:t>
            </a:r>
          </a:p>
        </p:txBody>
      </p:sp>
      <p:sp>
        <p:nvSpPr>
          <p:cNvPr id="12" name="TextBox 11">
            <a:extLst>
              <a:ext uri="{FF2B5EF4-FFF2-40B4-BE49-F238E27FC236}">
                <a16:creationId xmlns:a16="http://schemas.microsoft.com/office/drawing/2014/main" id="{2BAFE60B-652F-4402-BAF2-CEF6C6D23DEA}"/>
              </a:ext>
            </a:extLst>
          </p:cNvPr>
          <p:cNvSpPr txBox="1"/>
          <p:nvPr/>
        </p:nvSpPr>
        <p:spPr>
          <a:xfrm>
            <a:off x="296007" y="2279054"/>
            <a:ext cx="3425607" cy="1224181"/>
          </a:xfrm>
          <a:prstGeom prst="rect">
            <a:avLst/>
          </a:prstGeom>
          <a:noFill/>
        </p:spPr>
        <p:txBody>
          <a:bodyPr wrap="square" rtlCol="0">
            <a:spAutoFit/>
          </a:bodyPr>
          <a:lstStyle/>
          <a:p>
            <a:pPr algn="ctr">
              <a:lnSpc>
                <a:spcPct val="150000"/>
              </a:lnSpc>
            </a:pPr>
            <a:r>
              <a:rPr lang="en-US" sz="2800" b="1" dirty="0"/>
              <a:t>SDN100GAN</a:t>
            </a:r>
            <a:r>
              <a:rPr lang="en-US" sz="2400" b="1" dirty="0"/>
              <a:t> </a:t>
            </a:r>
          </a:p>
          <a:p>
            <a:pPr algn="ctr">
              <a:lnSpc>
                <a:spcPct val="150000"/>
              </a:lnSpc>
            </a:pPr>
            <a:r>
              <a:rPr lang="en-US" sz="2400" dirty="0"/>
              <a:t>1” Diesel</a:t>
            </a:r>
          </a:p>
        </p:txBody>
      </p:sp>
      <p:grpSp>
        <p:nvGrpSpPr>
          <p:cNvPr id="17" name="Group 16">
            <a:extLst>
              <a:ext uri="{FF2B5EF4-FFF2-40B4-BE49-F238E27FC236}">
                <a16:creationId xmlns:a16="http://schemas.microsoft.com/office/drawing/2014/main" id="{B4D39757-2981-42BA-98DC-04949176C059}"/>
              </a:ext>
            </a:extLst>
          </p:cNvPr>
          <p:cNvGrpSpPr/>
          <p:nvPr/>
        </p:nvGrpSpPr>
        <p:grpSpPr>
          <a:xfrm>
            <a:off x="228601" y="223477"/>
            <a:ext cx="11742820" cy="1694746"/>
            <a:chOff x="228601" y="223477"/>
            <a:chExt cx="11742820" cy="1694746"/>
          </a:xfrm>
        </p:grpSpPr>
        <p:grpSp>
          <p:nvGrpSpPr>
            <p:cNvPr id="19" name="Group 18">
              <a:extLst>
                <a:ext uri="{FF2B5EF4-FFF2-40B4-BE49-F238E27FC236}">
                  <a16:creationId xmlns:a16="http://schemas.microsoft.com/office/drawing/2014/main" id="{2A42EAB1-57D0-4D84-A7F7-F0D8BF145867}"/>
                </a:ext>
              </a:extLst>
            </p:cNvPr>
            <p:cNvGrpSpPr/>
            <p:nvPr/>
          </p:nvGrpSpPr>
          <p:grpSpPr>
            <a:xfrm>
              <a:off x="228601" y="223477"/>
              <a:ext cx="11742820" cy="1694746"/>
              <a:chOff x="288758" y="4536460"/>
              <a:chExt cx="11626736" cy="2032782"/>
            </a:xfrm>
            <a:solidFill>
              <a:srgbClr val="4F4F4F"/>
            </a:solidFill>
          </p:grpSpPr>
          <p:sp>
            <p:nvSpPr>
              <p:cNvPr id="22" name="Rectangle 21">
                <a:extLst>
                  <a:ext uri="{FF2B5EF4-FFF2-40B4-BE49-F238E27FC236}">
                    <a16:creationId xmlns:a16="http://schemas.microsoft.com/office/drawing/2014/main" id="{AAE17256-0203-4D1C-9D6E-1AE346D10748}"/>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54B5BDB-C7D5-46B9-9B43-8A546DF49430}"/>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1" name="Straight Connector 20">
              <a:extLst>
                <a:ext uri="{FF2B5EF4-FFF2-40B4-BE49-F238E27FC236}">
                  <a16:creationId xmlns:a16="http://schemas.microsoft.com/office/drawing/2014/main" id="{AF7400E8-CFA1-4907-A221-5531ADAE1924}"/>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4" name="Title 1">
            <a:extLst>
              <a:ext uri="{FF2B5EF4-FFF2-40B4-BE49-F238E27FC236}">
                <a16:creationId xmlns:a16="http://schemas.microsoft.com/office/drawing/2014/main" id="{1FDDCE84-4DC1-4790-A867-3122FA02FB9A}"/>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Automatic Nozzles</a:t>
            </a:r>
          </a:p>
        </p:txBody>
      </p:sp>
      <p:cxnSp>
        <p:nvCxnSpPr>
          <p:cNvPr id="25" name="Straight Connector 24">
            <a:extLst>
              <a:ext uri="{FF2B5EF4-FFF2-40B4-BE49-F238E27FC236}">
                <a16:creationId xmlns:a16="http://schemas.microsoft.com/office/drawing/2014/main" id="{D6134E52-5839-422C-B106-FBB2CF72CE26}"/>
              </a:ext>
            </a:extLst>
          </p:cNvPr>
          <p:cNvCxnSpPr/>
          <p:nvPr/>
        </p:nvCxnSpPr>
        <p:spPr>
          <a:xfrm>
            <a:off x="3993358" y="2298163"/>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0663078-0D9B-46B3-B4C9-1C87E3047B4C}"/>
              </a:ext>
            </a:extLst>
          </p:cNvPr>
          <p:cNvCxnSpPr/>
          <p:nvPr/>
        </p:nvCxnSpPr>
        <p:spPr>
          <a:xfrm>
            <a:off x="8105273" y="2298163"/>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4007C5C-9FDB-1FE9-B6E3-5760031FDFAB}"/>
              </a:ext>
            </a:extLst>
          </p:cNvPr>
          <p:cNvSpPr txBox="1"/>
          <p:nvPr/>
        </p:nvSpPr>
        <p:spPr>
          <a:xfrm>
            <a:off x="448407" y="6125640"/>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Warranty</a:t>
            </a:r>
          </a:p>
        </p:txBody>
      </p:sp>
      <p:sp>
        <p:nvSpPr>
          <p:cNvPr id="3" name="TextBox 2">
            <a:extLst>
              <a:ext uri="{FF2B5EF4-FFF2-40B4-BE49-F238E27FC236}">
                <a16:creationId xmlns:a16="http://schemas.microsoft.com/office/drawing/2014/main" id="{A5E0D24A-3B54-884A-7696-9ADD73A848F6}"/>
              </a:ext>
            </a:extLst>
          </p:cNvPr>
          <p:cNvSpPr txBox="1"/>
          <p:nvPr/>
        </p:nvSpPr>
        <p:spPr>
          <a:xfrm>
            <a:off x="4470308" y="6125640"/>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Warranty</a:t>
            </a:r>
          </a:p>
        </p:txBody>
      </p:sp>
      <p:sp>
        <p:nvSpPr>
          <p:cNvPr id="4" name="TextBox 3">
            <a:extLst>
              <a:ext uri="{FF2B5EF4-FFF2-40B4-BE49-F238E27FC236}">
                <a16:creationId xmlns:a16="http://schemas.microsoft.com/office/drawing/2014/main" id="{5F2FBC94-E3B0-AE38-4980-DD781DE335E2}"/>
              </a:ext>
            </a:extLst>
          </p:cNvPr>
          <p:cNvSpPr txBox="1"/>
          <p:nvPr/>
        </p:nvSpPr>
        <p:spPr>
          <a:xfrm>
            <a:off x="8646813" y="6125640"/>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Warranty</a:t>
            </a:r>
          </a:p>
        </p:txBody>
      </p:sp>
    </p:spTree>
    <p:extLst>
      <p:ext uri="{BB962C8B-B14F-4D97-AF65-F5344CB8AC3E}">
        <p14:creationId xmlns:p14="http://schemas.microsoft.com/office/powerpoint/2010/main" val="1254728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sitting, black, white, standing&#10;&#10;Description automatically generated">
            <a:extLst>
              <a:ext uri="{FF2B5EF4-FFF2-40B4-BE49-F238E27FC236}">
                <a16:creationId xmlns:a16="http://schemas.microsoft.com/office/drawing/2014/main" id="{56C3B6A7-3924-4E04-9A40-6F5C216D7EAD}"/>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28510" r="26618"/>
          <a:stretch/>
        </p:blipFill>
        <p:spPr>
          <a:xfrm>
            <a:off x="10173535" y="2230634"/>
            <a:ext cx="1793875" cy="3997325"/>
          </a:xfrm>
          <a:prstGeom prst="rect">
            <a:avLst/>
          </a:prstGeom>
        </p:spPr>
      </p:pic>
      <p:pic>
        <p:nvPicPr>
          <p:cNvPr id="7" name="Picture 6" descr="A picture containing sitting, paper, pair, black&#10;&#10;Description automatically generated">
            <a:extLst>
              <a:ext uri="{FF2B5EF4-FFF2-40B4-BE49-F238E27FC236}">
                <a16:creationId xmlns:a16="http://schemas.microsoft.com/office/drawing/2014/main" id="{B8D06168-1DFC-40C7-8B2F-EB4C6B556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220" y="3531087"/>
            <a:ext cx="5455917" cy="2987114"/>
          </a:xfrm>
          <a:prstGeom prst="rect">
            <a:avLst/>
          </a:prstGeom>
        </p:spPr>
      </p:pic>
      <p:sp>
        <p:nvSpPr>
          <p:cNvPr id="10" name="TextBox 9">
            <a:extLst>
              <a:ext uri="{FF2B5EF4-FFF2-40B4-BE49-F238E27FC236}">
                <a16:creationId xmlns:a16="http://schemas.microsoft.com/office/drawing/2014/main" id="{AFA25643-6B01-42B6-BAEF-2FCF7F7BD905}"/>
              </a:ext>
            </a:extLst>
          </p:cNvPr>
          <p:cNvSpPr txBox="1"/>
          <p:nvPr/>
        </p:nvSpPr>
        <p:spPr>
          <a:xfrm>
            <a:off x="512938" y="2277801"/>
            <a:ext cx="3425607" cy="1951496"/>
          </a:xfrm>
          <a:prstGeom prst="rect">
            <a:avLst/>
          </a:prstGeom>
          <a:noFill/>
        </p:spPr>
        <p:txBody>
          <a:bodyPr wrap="square" rtlCol="0">
            <a:spAutoFit/>
          </a:bodyPr>
          <a:lstStyle/>
          <a:p>
            <a:pPr algn="ctr">
              <a:lnSpc>
                <a:spcPct val="150000"/>
              </a:lnSpc>
            </a:pPr>
            <a:r>
              <a:rPr lang="en-US" sz="2800" b="1" dirty="0">
                <a:latin typeface="+mj-lt"/>
              </a:rPr>
              <a:t>Husky Swivel</a:t>
            </a:r>
          </a:p>
          <a:p>
            <a:pPr algn="ctr">
              <a:lnSpc>
                <a:spcPct val="150000"/>
              </a:lnSpc>
            </a:pPr>
            <a:r>
              <a:rPr lang="en-US" sz="2800" dirty="0"/>
              <a:t>0350 (¾”)</a:t>
            </a:r>
          </a:p>
          <a:p>
            <a:pPr algn="ctr">
              <a:lnSpc>
                <a:spcPct val="150000"/>
              </a:lnSpc>
            </a:pPr>
            <a:r>
              <a:rPr lang="en-US" sz="2800" dirty="0"/>
              <a:t>0087 (1”)</a:t>
            </a:r>
          </a:p>
        </p:txBody>
      </p:sp>
      <p:sp>
        <p:nvSpPr>
          <p:cNvPr id="11" name="TextBox 10">
            <a:extLst>
              <a:ext uri="{FF2B5EF4-FFF2-40B4-BE49-F238E27FC236}">
                <a16:creationId xmlns:a16="http://schemas.microsoft.com/office/drawing/2014/main" id="{927D2904-0B84-48C7-9506-7D4C2CFE8B69}"/>
              </a:ext>
            </a:extLst>
          </p:cNvPr>
          <p:cNvSpPr txBox="1"/>
          <p:nvPr/>
        </p:nvSpPr>
        <p:spPr>
          <a:xfrm>
            <a:off x="6353663" y="2277801"/>
            <a:ext cx="3675590" cy="2597827"/>
          </a:xfrm>
          <a:prstGeom prst="rect">
            <a:avLst/>
          </a:prstGeom>
          <a:noFill/>
        </p:spPr>
        <p:txBody>
          <a:bodyPr wrap="square" rtlCol="0">
            <a:spAutoFit/>
          </a:bodyPr>
          <a:lstStyle/>
          <a:p>
            <a:pPr algn="ctr">
              <a:lnSpc>
                <a:spcPct val="150000"/>
              </a:lnSpc>
            </a:pPr>
            <a:r>
              <a:rPr lang="en-US" sz="2800" b="1" dirty="0"/>
              <a:t>OPW Breakaway</a:t>
            </a:r>
          </a:p>
          <a:p>
            <a:pPr algn="ctr">
              <a:lnSpc>
                <a:spcPct val="150000"/>
              </a:lnSpc>
            </a:pPr>
            <a:r>
              <a:rPr lang="en-US" sz="2800" b="1" dirty="0"/>
              <a:t>Non-Reconnectable </a:t>
            </a:r>
          </a:p>
          <a:p>
            <a:pPr algn="ctr">
              <a:lnSpc>
                <a:spcPct val="150000"/>
              </a:lnSpc>
            </a:pPr>
            <a:r>
              <a:rPr lang="en-US" sz="2800" dirty="0"/>
              <a:t>66V-0300 (¾”)</a:t>
            </a:r>
          </a:p>
          <a:p>
            <a:pPr algn="ctr">
              <a:lnSpc>
                <a:spcPct val="150000"/>
              </a:lnSpc>
            </a:pPr>
            <a:r>
              <a:rPr lang="en-US" sz="2800" dirty="0"/>
              <a:t>66V-1300 (1”)</a:t>
            </a:r>
          </a:p>
        </p:txBody>
      </p:sp>
      <p:sp>
        <p:nvSpPr>
          <p:cNvPr id="4" name="Rectangle 3">
            <a:extLst>
              <a:ext uri="{FF2B5EF4-FFF2-40B4-BE49-F238E27FC236}">
                <a16:creationId xmlns:a16="http://schemas.microsoft.com/office/drawing/2014/main" id="{6CE37617-5D4D-4F68-B8DB-8DE9ABF047A0}"/>
              </a:ext>
            </a:extLst>
          </p:cNvPr>
          <p:cNvSpPr/>
          <p:nvPr/>
        </p:nvSpPr>
        <p:spPr>
          <a:xfrm>
            <a:off x="6766821" y="5673852"/>
            <a:ext cx="3262432" cy="400110"/>
          </a:xfrm>
          <a:prstGeom prst="rect">
            <a:avLst/>
          </a:prstGeom>
        </p:spPr>
        <p:txBody>
          <a:bodyPr wrap="none">
            <a:spAutoFit/>
          </a:bodyPr>
          <a:lstStyle/>
          <a:p>
            <a:r>
              <a:rPr lang="en-US" sz="2000" b="1" dirty="0"/>
              <a:t>*Reconnectable available</a:t>
            </a:r>
            <a:endParaRPr lang="en-US" sz="2000" dirty="0"/>
          </a:p>
        </p:txBody>
      </p:sp>
      <p:grpSp>
        <p:nvGrpSpPr>
          <p:cNvPr id="17" name="Group 16">
            <a:extLst>
              <a:ext uri="{FF2B5EF4-FFF2-40B4-BE49-F238E27FC236}">
                <a16:creationId xmlns:a16="http://schemas.microsoft.com/office/drawing/2014/main" id="{74E5C29D-9291-4D2A-9556-100FA59026F4}"/>
              </a:ext>
            </a:extLst>
          </p:cNvPr>
          <p:cNvGrpSpPr/>
          <p:nvPr/>
        </p:nvGrpSpPr>
        <p:grpSpPr>
          <a:xfrm>
            <a:off x="224590" y="168214"/>
            <a:ext cx="11742820" cy="1694746"/>
            <a:chOff x="228601" y="223477"/>
            <a:chExt cx="11742820" cy="1694746"/>
          </a:xfrm>
        </p:grpSpPr>
        <p:grpSp>
          <p:nvGrpSpPr>
            <p:cNvPr id="18" name="Group 17">
              <a:extLst>
                <a:ext uri="{FF2B5EF4-FFF2-40B4-BE49-F238E27FC236}">
                  <a16:creationId xmlns:a16="http://schemas.microsoft.com/office/drawing/2014/main" id="{CD50CA01-5C4A-4D10-A90F-755B8C4E0A68}"/>
                </a:ext>
              </a:extLst>
            </p:cNvPr>
            <p:cNvGrpSpPr/>
            <p:nvPr/>
          </p:nvGrpSpPr>
          <p:grpSpPr>
            <a:xfrm>
              <a:off x="228601" y="223477"/>
              <a:ext cx="11742820" cy="1694746"/>
              <a:chOff x="288758" y="4536460"/>
              <a:chExt cx="11626736" cy="2032782"/>
            </a:xfrm>
            <a:solidFill>
              <a:srgbClr val="4F4F4F"/>
            </a:solidFill>
          </p:grpSpPr>
          <p:sp>
            <p:nvSpPr>
              <p:cNvPr id="20" name="Rectangle 19">
                <a:extLst>
                  <a:ext uri="{FF2B5EF4-FFF2-40B4-BE49-F238E27FC236}">
                    <a16:creationId xmlns:a16="http://schemas.microsoft.com/office/drawing/2014/main" id="{FAC1FAE8-36DD-4101-BE1C-E88B3F6D779A}"/>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C872942-BCA3-4F4F-BF83-5C38797E94F3}"/>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Connector 18">
              <a:extLst>
                <a:ext uri="{FF2B5EF4-FFF2-40B4-BE49-F238E27FC236}">
                  <a16:creationId xmlns:a16="http://schemas.microsoft.com/office/drawing/2014/main" id="{0FA0B361-0E21-4F3B-8D78-965ED02E46A5}"/>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AE6DD2E0-50BA-4A0F-ABED-879F209FA129}"/>
              </a:ext>
            </a:extLst>
          </p:cNvPr>
          <p:cNvSpPr txBox="1">
            <a:spLocks/>
          </p:cNvSpPr>
          <p:nvPr/>
        </p:nvSpPr>
        <p:spPr>
          <a:xfrm>
            <a:off x="452551" y="184357"/>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Swivels &amp; Breakaways</a:t>
            </a:r>
          </a:p>
        </p:txBody>
      </p:sp>
      <p:cxnSp>
        <p:nvCxnSpPr>
          <p:cNvPr id="23" name="Straight Connector 22">
            <a:extLst>
              <a:ext uri="{FF2B5EF4-FFF2-40B4-BE49-F238E27FC236}">
                <a16:creationId xmlns:a16="http://schemas.microsoft.com/office/drawing/2014/main" id="{D025F41F-EAF8-4883-9C0C-D7BFF34A0A97}"/>
              </a:ext>
            </a:extLst>
          </p:cNvPr>
          <p:cNvCxnSpPr/>
          <p:nvPr/>
        </p:nvCxnSpPr>
        <p:spPr>
          <a:xfrm>
            <a:off x="6096000" y="2230634"/>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B856DB7-301D-F220-AD89-3F0D9D184FA1}"/>
              </a:ext>
            </a:extLst>
          </p:cNvPr>
          <p:cNvSpPr txBox="1"/>
          <p:nvPr/>
        </p:nvSpPr>
        <p:spPr>
          <a:xfrm>
            <a:off x="448407" y="6125640"/>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 </a:t>
            </a:r>
          </a:p>
        </p:txBody>
      </p:sp>
      <p:sp>
        <p:nvSpPr>
          <p:cNvPr id="3" name="TextBox 2">
            <a:extLst>
              <a:ext uri="{FF2B5EF4-FFF2-40B4-BE49-F238E27FC236}">
                <a16:creationId xmlns:a16="http://schemas.microsoft.com/office/drawing/2014/main" id="{C5119A8D-691F-489D-09F9-AED68BF5095E}"/>
              </a:ext>
            </a:extLst>
          </p:cNvPr>
          <p:cNvSpPr txBox="1"/>
          <p:nvPr/>
        </p:nvSpPr>
        <p:spPr>
          <a:xfrm>
            <a:off x="6766821" y="6060375"/>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 </a:t>
            </a:r>
          </a:p>
        </p:txBody>
      </p:sp>
    </p:spTree>
    <p:extLst>
      <p:ext uri="{BB962C8B-B14F-4D97-AF65-F5344CB8AC3E}">
        <p14:creationId xmlns:p14="http://schemas.microsoft.com/office/powerpoint/2010/main" val="3735459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able&#10;&#10;Description automatically generated">
            <a:extLst>
              <a:ext uri="{FF2B5EF4-FFF2-40B4-BE49-F238E27FC236}">
                <a16:creationId xmlns:a16="http://schemas.microsoft.com/office/drawing/2014/main" id="{F5D89881-53C8-4FCC-8084-11A4AA06E506}"/>
              </a:ext>
            </a:extLst>
          </p:cNvPr>
          <p:cNvPicPr>
            <a:picLocks noChangeAspect="1"/>
          </p:cNvPicPr>
          <p:nvPr/>
        </p:nvPicPr>
        <p:blipFill rotWithShape="1">
          <a:blip r:embed="rId3">
            <a:extLst>
              <a:ext uri="{28A0092B-C50C-407E-A947-70E740481C1C}">
                <a14:useLocalDpi xmlns:a14="http://schemas.microsoft.com/office/drawing/2010/main" val="0"/>
              </a:ext>
            </a:extLst>
          </a:blip>
          <a:srcRect l="-3877" t="5112" r="1340" b="-104"/>
          <a:stretch/>
        </p:blipFill>
        <p:spPr>
          <a:xfrm rot="5400000">
            <a:off x="8420313" y="2355344"/>
            <a:ext cx="3485048" cy="3329963"/>
          </a:xfrm>
          <a:prstGeom prst="rect">
            <a:avLst/>
          </a:prstGeom>
        </p:spPr>
      </p:pic>
      <p:pic>
        <p:nvPicPr>
          <p:cNvPr id="5" name="Content Placeholder 4" descr="A close up of a cable&#10;&#10;Description automatically generated">
            <a:extLst>
              <a:ext uri="{FF2B5EF4-FFF2-40B4-BE49-F238E27FC236}">
                <a16:creationId xmlns:a16="http://schemas.microsoft.com/office/drawing/2014/main" id="{9F0BD4E4-1170-4C7A-9980-94CEF77A3D59}"/>
              </a:ext>
            </a:extLst>
          </p:cNvPr>
          <p:cNvPicPr>
            <a:picLocks noChangeAspect="1"/>
          </p:cNvPicPr>
          <p:nvPr/>
        </p:nvPicPr>
        <p:blipFill rotWithShape="1">
          <a:blip r:embed="rId4">
            <a:extLst>
              <a:ext uri="{28A0092B-C50C-407E-A947-70E740481C1C}">
                <a14:useLocalDpi xmlns:a14="http://schemas.microsoft.com/office/drawing/2010/main" val="0"/>
              </a:ext>
            </a:extLst>
          </a:blip>
          <a:srcRect l="-286" t="-402" r="-3" b="-4"/>
          <a:stretch/>
        </p:blipFill>
        <p:spPr>
          <a:xfrm rot="10800000" flipH="1">
            <a:off x="396882" y="2433178"/>
            <a:ext cx="3329963" cy="3461697"/>
          </a:xfrm>
          <a:prstGeom prst="rect">
            <a:avLst/>
          </a:prstGeom>
        </p:spPr>
      </p:pic>
      <p:sp>
        <p:nvSpPr>
          <p:cNvPr id="8" name="TextBox 7">
            <a:extLst>
              <a:ext uri="{FF2B5EF4-FFF2-40B4-BE49-F238E27FC236}">
                <a16:creationId xmlns:a16="http://schemas.microsoft.com/office/drawing/2014/main" id="{ADF65513-51F6-402F-AB14-1A31780FE902}"/>
              </a:ext>
            </a:extLst>
          </p:cNvPr>
          <p:cNvSpPr txBox="1"/>
          <p:nvPr/>
        </p:nvSpPr>
        <p:spPr>
          <a:xfrm>
            <a:off x="3024249" y="5223384"/>
            <a:ext cx="2808447" cy="1031051"/>
          </a:xfrm>
          <a:prstGeom prst="rect">
            <a:avLst/>
          </a:prstGeom>
          <a:noFill/>
        </p:spPr>
        <p:txBody>
          <a:bodyPr wrap="square" rtlCol="0">
            <a:spAutoFit/>
          </a:bodyPr>
          <a:lstStyle/>
          <a:p>
            <a:pPr algn="ctr">
              <a:spcAft>
                <a:spcPts val="600"/>
              </a:spcAft>
            </a:pPr>
            <a:r>
              <a:rPr lang="en-US" sz="2800" b="1" dirty="0"/>
              <a:t>FPH-B-3/4X12</a:t>
            </a:r>
          </a:p>
          <a:p>
            <a:pPr algn="ctr">
              <a:spcAft>
                <a:spcPts val="600"/>
              </a:spcAft>
            </a:pPr>
            <a:r>
              <a:rPr lang="en-US" sz="2800" dirty="0"/>
              <a:t>(Farm)</a:t>
            </a:r>
          </a:p>
        </p:txBody>
      </p:sp>
      <p:sp>
        <p:nvSpPr>
          <p:cNvPr id="20" name="TextBox 19">
            <a:extLst>
              <a:ext uri="{FF2B5EF4-FFF2-40B4-BE49-F238E27FC236}">
                <a16:creationId xmlns:a16="http://schemas.microsoft.com/office/drawing/2014/main" id="{0328A571-388D-434E-90A2-2BCA7B8CB2C7}"/>
              </a:ext>
            </a:extLst>
          </p:cNvPr>
          <p:cNvSpPr txBox="1"/>
          <p:nvPr/>
        </p:nvSpPr>
        <p:spPr>
          <a:xfrm>
            <a:off x="6200927" y="5223385"/>
            <a:ext cx="2966824" cy="1031051"/>
          </a:xfrm>
          <a:prstGeom prst="rect">
            <a:avLst/>
          </a:prstGeom>
          <a:noFill/>
        </p:spPr>
        <p:txBody>
          <a:bodyPr wrap="square" rtlCol="0">
            <a:spAutoFit/>
          </a:bodyPr>
          <a:lstStyle/>
          <a:p>
            <a:pPr algn="ctr">
              <a:spcAft>
                <a:spcPts val="600"/>
              </a:spcAft>
            </a:pPr>
            <a:r>
              <a:rPr lang="en-US" sz="2800" b="1" dirty="0"/>
              <a:t>EFHW-1X20</a:t>
            </a:r>
          </a:p>
          <a:p>
            <a:pPr algn="ctr">
              <a:spcAft>
                <a:spcPts val="600"/>
              </a:spcAft>
            </a:pPr>
            <a:r>
              <a:rPr lang="en-US" sz="2800" dirty="0"/>
              <a:t>(Hard wall)</a:t>
            </a:r>
          </a:p>
        </p:txBody>
      </p:sp>
      <p:sp>
        <p:nvSpPr>
          <p:cNvPr id="11" name="TextBox 10">
            <a:extLst>
              <a:ext uri="{FF2B5EF4-FFF2-40B4-BE49-F238E27FC236}">
                <a16:creationId xmlns:a16="http://schemas.microsoft.com/office/drawing/2014/main" id="{A9BC29BB-15C8-4553-9B69-DACFC37548ED}"/>
              </a:ext>
            </a:extLst>
          </p:cNvPr>
          <p:cNvSpPr txBox="1"/>
          <p:nvPr/>
        </p:nvSpPr>
        <p:spPr>
          <a:xfrm>
            <a:off x="3780027" y="2277801"/>
            <a:ext cx="2134470" cy="1305165"/>
          </a:xfrm>
          <a:prstGeom prst="rect">
            <a:avLst/>
          </a:prstGeom>
          <a:solidFill>
            <a:schemeClr val="bg1"/>
          </a:solidFill>
        </p:spPr>
        <p:txBody>
          <a:bodyPr wrap="square" rtlCol="0" anchor="t">
            <a:spAutoFit/>
          </a:bodyPr>
          <a:lstStyle/>
          <a:p>
            <a:pPr algn="ctr">
              <a:lnSpc>
                <a:spcPct val="150000"/>
              </a:lnSpc>
              <a:spcAft>
                <a:spcPts val="600"/>
              </a:spcAft>
            </a:pPr>
            <a:r>
              <a:rPr lang="en-US" sz="2800" dirty="0"/>
              <a:t>Available in ¾” &amp; 1”</a:t>
            </a:r>
          </a:p>
        </p:txBody>
      </p:sp>
      <p:sp>
        <p:nvSpPr>
          <p:cNvPr id="3" name="Rectangle 2">
            <a:extLst>
              <a:ext uri="{FF2B5EF4-FFF2-40B4-BE49-F238E27FC236}">
                <a16:creationId xmlns:a16="http://schemas.microsoft.com/office/drawing/2014/main" id="{DC717BF1-9FA7-489E-AD00-AD00164A4916}"/>
              </a:ext>
            </a:extLst>
          </p:cNvPr>
          <p:cNvSpPr/>
          <p:nvPr/>
        </p:nvSpPr>
        <p:spPr>
          <a:xfrm>
            <a:off x="6318060" y="2261295"/>
            <a:ext cx="2732559" cy="1305165"/>
          </a:xfrm>
          <a:prstGeom prst="rect">
            <a:avLst/>
          </a:prstGeom>
        </p:spPr>
        <p:txBody>
          <a:bodyPr wrap="square">
            <a:spAutoFit/>
          </a:bodyPr>
          <a:lstStyle/>
          <a:p>
            <a:pPr algn="ctr">
              <a:lnSpc>
                <a:spcPct val="150000"/>
              </a:lnSpc>
              <a:spcAft>
                <a:spcPts val="600"/>
              </a:spcAft>
            </a:pPr>
            <a:r>
              <a:rPr lang="en-US" sz="2800" dirty="0"/>
              <a:t>Multiple lengths in stock</a:t>
            </a:r>
          </a:p>
        </p:txBody>
      </p:sp>
      <p:grpSp>
        <p:nvGrpSpPr>
          <p:cNvPr id="21" name="Group 20">
            <a:extLst>
              <a:ext uri="{FF2B5EF4-FFF2-40B4-BE49-F238E27FC236}">
                <a16:creationId xmlns:a16="http://schemas.microsoft.com/office/drawing/2014/main" id="{4630FA14-314E-48E1-9C24-46D57AA74A3C}"/>
              </a:ext>
            </a:extLst>
          </p:cNvPr>
          <p:cNvGrpSpPr/>
          <p:nvPr/>
        </p:nvGrpSpPr>
        <p:grpSpPr>
          <a:xfrm>
            <a:off x="228601" y="223477"/>
            <a:ext cx="11742820" cy="1694746"/>
            <a:chOff x="228601" y="223477"/>
            <a:chExt cx="11742820" cy="1694746"/>
          </a:xfrm>
        </p:grpSpPr>
        <p:grpSp>
          <p:nvGrpSpPr>
            <p:cNvPr id="22" name="Group 21">
              <a:extLst>
                <a:ext uri="{FF2B5EF4-FFF2-40B4-BE49-F238E27FC236}">
                  <a16:creationId xmlns:a16="http://schemas.microsoft.com/office/drawing/2014/main" id="{AD077836-B686-4698-930C-D0E8D9E3DD31}"/>
                </a:ext>
              </a:extLst>
            </p:cNvPr>
            <p:cNvGrpSpPr/>
            <p:nvPr/>
          </p:nvGrpSpPr>
          <p:grpSpPr>
            <a:xfrm>
              <a:off x="228601" y="223477"/>
              <a:ext cx="11742820" cy="1694746"/>
              <a:chOff x="288758" y="4536460"/>
              <a:chExt cx="11626736" cy="2032782"/>
            </a:xfrm>
            <a:solidFill>
              <a:srgbClr val="4F4F4F"/>
            </a:solidFill>
          </p:grpSpPr>
          <p:sp>
            <p:nvSpPr>
              <p:cNvPr id="25" name="Rectangle 24">
                <a:extLst>
                  <a:ext uri="{FF2B5EF4-FFF2-40B4-BE49-F238E27FC236}">
                    <a16:creationId xmlns:a16="http://schemas.microsoft.com/office/drawing/2014/main" id="{80EBE5AF-D0BA-4690-838C-B15D5E1AEBC3}"/>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B76D58A-661C-445E-9881-E4CEE0FAE640}"/>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3" name="Straight Connector 22">
              <a:extLst>
                <a:ext uri="{FF2B5EF4-FFF2-40B4-BE49-F238E27FC236}">
                  <a16:creationId xmlns:a16="http://schemas.microsoft.com/office/drawing/2014/main" id="{C65FB706-4B65-420C-B7F0-3AD2CE32B9D7}"/>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Title 1">
            <a:extLst>
              <a:ext uri="{FF2B5EF4-FFF2-40B4-BE49-F238E27FC236}">
                <a16:creationId xmlns:a16="http://schemas.microsoft.com/office/drawing/2014/main" id="{2EB33CA2-57E3-4475-A4AA-7D1E5CD8FB30}"/>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Fuel Hoses</a:t>
            </a:r>
          </a:p>
        </p:txBody>
      </p:sp>
      <p:cxnSp>
        <p:nvCxnSpPr>
          <p:cNvPr id="30" name="Straight Connector 29">
            <a:extLst>
              <a:ext uri="{FF2B5EF4-FFF2-40B4-BE49-F238E27FC236}">
                <a16:creationId xmlns:a16="http://schemas.microsoft.com/office/drawing/2014/main" id="{D1E209B2-DFC1-46C7-BA95-B762CF7FAA2E}"/>
              </a:ext>
            </a:extLst>
          </p:cNvPr>
          <p:cNvCxnSpPr/>
          <p:nvPr/>
        </p:nvCxnSpPr>
        <p:spPr>
          <a:xfrm>
            <a:off x="6096000" y="2261295"/>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97D3EBE-44E5-4A6B-C2B0-DCD29A371D3D}"/>
              </a:ext>
            </a:extLst>
          </p:cNvPr>
          <p:cNvSpPr txBox="1"/>
          <p:nvPr/>
        </p:nvSpPr>
        <p:spPr>
          <a:xfrm>
            <a:off x="8810512" y="6097047"/>
            <a:ext cx="3128897"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a:t>
            </a:r>
          </a:p>
        </p:txBody>
      </p:sp>
      <p:sp>
        <p:nvSpPr>
          <p:cNvPr id="4" name="TextBox 3">
            <a:extLst>
              <a:ext uri="{FF2B5EF4-FFF2-40B4-BE49-F238E27FC236}">
                <a16:creationId xmlns:a16="http://schemas.microsoft.com/office/drawing/2014/main" id="{1EA47C79-8F77-F5D2-5BCC-2A2D3304B002}"/>
              </a:ext>
            </a:extLst>
          </p:cNvPr>
          <p:cNvSpPr txBox="1"/>
          <p:nvPr/>
        </p:nvSpPr>
        <p:spPr>
          <a:xfrm>
            <a:off x="252590" y="6097047"/>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a:t>
            </a:r>
          </a:p>
        </p:txBody>
      </p:sp>
    </p:spTree>
    <p:extLst>
      <p:ext uri="{BB962C8B-B14F-4D97-AF65-F5344CB8AC3E}">
        <p14:creationId xmlns:p14="http://schemas.microsoft.com/office/powerpoint/2010/main" val="60695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739CA5-F0F5-48E1-8E8C-F24B7182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3">
            <a:extLst>
              <a:ext uri="{FF2B5EF4-FFF2-40B4-BE49-F238E27FC236}">
                <a16:creationId xmlns:a16="http://schemas.microsoft.com/office/drawing/2014/main" id="{3EAD2937-F230-41D4-B9C5-975B129BF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CD444A3-C338-4886-B7F1-4BA2AF46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collage of a store&#10;&#10;Description automatically generated">
            <a:extLst>
              <a:ext uri="{FF2B5EF4-FFF2-40B4-BE49-F238E27FC236}">
                <a16:creationId xmlns:a16="http://schemas.microsoft.com/office/drawing/2014/main" id="{400DEBA3-0116-1E0E-771D-090400D45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458" y="960108"/>
            <a:ext cx="5131175" cy="4937761"/>
          </a:xfrm>
          <a:prstGeom prst="rect">
            <a:avLst/>
          </a:prstGeom>
        </p:spPr>
      </p:pic>
      <p:pic>
        <p:nvPicPr>
          <p:cNvPr id="23" name="Picture 22">
            <a:extLst>
              <a:ext uri="{FF2B5EF4-FFF2-40B4-BE49-F238E27FC236}">
                <a16:creationId xmlns:a16="http://schemas.microsoft.com/office/drawing/2014/main" id="{4260F27B-A90C-8CC1-2F3C-95D4634E666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98273" y="960108"/>
            <a:ext cx="5125703" cy="4937761"/>
          </a:xfrm>
          <a:prstGeom prst="rect">
            <a:avLst/>
          </a:prstGeom>
        </p:spPr>
      </p:pic>
      <p:pic>
        <p:nvPicPr>
          <p:cNvPr id="25" name="Picture 24" descr="A logo with blue and orange letters&#10;&#10;Description automatically generated">
            <a:extLst>
              <a:ext uri="{FF2B5EF4-FFF2-40B4-BE49-F238E27FC236}">
                <a16:creationId xmlns:a16="http://schemas.microsoft.com/office/drawing/2014/main" id="{1C15694D-DF98-936D-ED57-7CDAD77F14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9656" y="1061469"/>
            <a:ext cx="1709933" cy="1709933"/>
          </a:xfrm>
          <a:prstGeom prst="rect">
            <a:avLst/>
          </a:prstGeom>
        </p:spPr>
      </p:pic>
      <p:pic>
        <p:nvPicPr>
          <p:cNvPr id="27" name="Picture 26">
            <a:extLst>
              <a:ext uri="{FF2B5EF4-FFF2-40B4-BE49-F238E27FC236}">
                <a16:creationId xmlns:a16="http://schemas.microsoft.com/office/drawing/2014/main" id="{A185067A-A83B-5AC0-CF5A-041E532493B1}"/>
              </a:ext>
            </a:extLst>
          </p:cNvPr>
          <p:cNvPicPr>
            <a:picLocks noChangeAspect="1"/>
          </p:cNvPicPr>
          <p:nvPr/>
        </p:nvPicPr>
        <p:blipFill>
          <a:blip r:embed="rId6"/>
          <a:stretch>
            <a:fillRect/>
          </a:stretch>
        </p:blipFill>
        <p:spPr>
          <a:xfrm>
            <a:off x="1059279" y="1138703"/>
            <a:ext cx="1425737" cy="1632699"/>
          </a:xfrm>
          <a:prstGeom prst="rect">
            <a:avLst/>
          </a:prstGeom>
        </p:spPr>
      </p:pic>
      <p:pic>
        <p:nvPicPr>
          <p:cNvPr id="29" name="Picture 28">
            <a:extLst>
              <a:ext uri="{FF2B5EF4-FFF2-40B4-BE49-F238E27FC236}">
                <a16:creationId xmlns:a16="http://schemas.microsoft.com/office/drawing/2014/main" id="{092627F1-D00C-0AC0-EA3B-EDE982AFF26D}"/>
              </a:ext>
            </a:extLst>
          </p:cNvPr>
          <p:cNvPicPr>
            <a:picLocks noChangeAspect="1"/>
          </p:cNvPicPr>
          <p:nvPr/>
        </p:nvPicPr>
        <p:blipFill>
          <a:blip r:embed="rId7"/>
          <a:stretch>
            <a:fillRect/>
          </a:stretch>
        </p:blipFill>
        <p:spPr>
          <a:xfrm>
            <a:off x="942458" y="5796531"/>
            <a:ext cx="9326277" cy="133369"/>
          </a:xfrm>
          <a:prstGeom prst="rect">
            <a:avLst/>
          </a:prstGeom>
        </p:spPr>
      </p:pic>
      <p:pic>
        <p:nvPicPr>
          <p:cNvPr id="31" name="Picture 30">
            <a:extLst>
              <a:ext uri="{FF2B5EF4-FFF2-40B4-BE49-F238E27FC236}">
                <a16:creationId xmlns:a16="http://schemas.microsoft.com/office/drawing/2014/main" id="{07601598-F29D-26FD-D14B-16845D5ECF5B}"/>
              </a:ext>
            </a:extLst>
          </p:cNvPr>
          <p:cNvPicPr>
            <a:picLocks noChangeAspect="1"/>
          </p:cNvPicPr>
          <p:nvPr/>
        </p:nvPicPr>
        <p:blipFill>
          <a:blip r:embed="rId8"/>
          <a:stretch>
            <a:fillRect/>
          </a:stretch>
        </p:blipFill>
        <p:spPr>
          <a:xfrm>
            <a:off x="10183809" y="5803320"/>
            <a:ext cx="1247949" cy="142895"/>
          </a:xfrm>
          <a:prstGeom prst="rect">
            <a:avLst/>
          </a:prstGeom>
        </p:spPr>
      </p:pic>
      <p:pic>
        <p:nvPicPr>
          <p:cNvPr id="33" name="Picture 32">
            <a:extLst>
              <a:ext uri="{FF2B5EF4-FFF2-40B4-BE49-F238E27FC236}">
                <a16:creationId xmlns:a16="http://schemas.microsoft.com/office/drawing/2014/main" id="{C1F0F7DE-D6CF-AEF2-FB0A-E9D0A9B47330}"/>
              </a:ext>
            </a:extLst>
          </p:cNvPr>
          <p:cNvPicPr>
            <a:picLocks noChangeAspect="1"/>
          </p:cNvPicPr>
          <p:nvPr/>
        </p:nvPicPr>
        <p:blipFill>
          <a:blip r:embed="rId9"/>
          <a:stretch>
            <a:fillRect/>
          </a:stretch>
        </p:blipFill>
        <p:spPr>
          <a:xfrm>
            <a:off x="6027427" y="3461752"/>
            <a:ext cx="114316" cy="1848108"/>
          </a:xfrm>
          <a:prstGeom prst="rect">
            <a:avLst/>
          </a:prstGeom>
        </p:spPr>
      </p:pic>
      <p:pic>
        <p:nvPicPr>
          <p:cNvPr id="35" name="Picture 34">
            <a:extLst>
              <a:ext uri="{FF2B5EF4-FFF2-40B4-BE49-F238E27FC236}">
                <a16:creationId xmlns:a16="http://schemas.microsoft.com/office/drawing/2014/main" id="{92639661-5E21-8BD8-0B9C-CC2B9D49A90A}"/>
              </a:ext>
            </a:extLst>
          </p:cNvPr>
          <p:cNvPicPr>
            <a:picLocks noChangeAspect="1"/>
          </p:cNvPicPr>
          <p:nvPr/>
        </p:nvPicPr>
        <p:blipFill>
          <a:blip r:embed="rId10"/>
          <a:stretch>
            <a:fillRect/>
          </a:stretch>
        </p:blipFill>
        <p:spPr>
          <a:xfrm>
            <a:off x="6078373" y="5177319"/>
            <a:ext cx="57158" cy="619211"/>
          </a:xfrm>
          <a:prstGeom prst="rect">
            <a:avLst/>
          </a:prstGeom>
        </p:spPr>
      </p:pic>
    </p:spTree>
    <p:extLst>
      <p:ext uri="{BB962C8B-B14F-4D97-AF65-F5344CB8AC3E}">
        <p14:creationId xmlns:p14="http://schemas.microsoft.com/office/powerpoint/2010/main" val="3966277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F8D1B47C-8E60-4518-956E-A08EB4D4AA45}"/>
              </a:ext>
            </a:extLst>
          </p:cNvPr>
          <p:cNvGrpSpPr/>
          <p:nvPr/>
        </p:nvGrpSpPr>
        <p:grpSpPr>
          <a:xfrm>
            <a:off x="228601" y="223477"/>
            <a:ext cx="11742820" cy="1694746"/>
            <a:chOff x="228601" y="223477"/>
            <a:chExt cx="11742820" cy="1694746"/>
          </a:xfrm>
        </p:grpSpPr>
        <p:grpSp>
          <p:nvGrpSpPr>
            <p:cNvPr id="36" name="Group 35">
              <a:extLst>
                <a:ext uri="{FF2B5EF4-FFF2-40B4-BE49-F238E27FC236}">
                  <a16:creationId xmlns:a16="http://schemas.microsoft.com/office/drawing/2014/main" id="{F566C383-790E-4A0E-8232-8AC94B0D5947}"/>
                </a:ext>
              </a:extLst>
            </p:cNvPr>
            <p:cNvGrpSpPr/>
            <p:nvPr/>
          </p:nvGrpSpPr>
          <p:grpSpPr>
            <a:xfrm>
              <a:off x="228601" y="223477"/>
              <a:ext cx="11742820" cy="1694746"/>
              <a:chOff x="288758" y="4536460"/>
              <a:chExt cx="11626736" cy="2032782"/>
            </a:xfrm>
            <a:solidFill>
              <a:srgbClr val="4F4F4F"/>
            </a:solidFill>
          </p:grpSpPr>
          <p:sp>
            <p:nvSpPr>
              <p:cNvPr id="40" name="Rectangle 39">
                <a:extLst>
                  <a:ext uri="{FF2B5EF4-FFF2-40B4-BE49-F238E27FC236}">
                    <a16:creationId xmlns:a16="http://schemas.microsoft.com/office/drawing/2014/main" id="{CAC7750C-3F0E-4DE4-A632-0EA4A85DF0DF}"/>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FCBFA71-3479-43F0-A547-9C818BA75BB5}"/>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8" name="Straight Connector 37">
              <a:extLst>
                <a:ext uri="{FF2B5EF4-FFF2-40B4-BE49-F238E27FC236}">
                  <a16:creationId xmlns:a16="http://schemas.microsoft.com/office/drawing/2014/main" id="{A335BDD5-A0ED-4059-81DF-373EF9E1BA36}"/>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2" name="Title 1">
            <a:extLst>
              <a:ext uri="{FF2B5EF4-FFF2-40B4-BE49-F238E27FC236}">
                <a16:creationId xmlns:a16="http://schemas.microsoft.com/office/drawing/2014/main" id="{A6502316-6D13-4F1F-A1BB-7386029F4A63}"/>
              </a:ext>
            </a:extLst>
          </p:cNvPr>
          <p:cNvSpPr txBox="1">
            <a:spLocks/>
          </p:cNvSpPr>
          <p:nvPr/>
        </p:nvSpPr>
        <p:spPr>
          <a:xfrm>
            <a:off x="456562" y="239620"/>
            <a:ext cx="11249525"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Filters</a:t>
            </a:r>
          </a:p>
        </p:txBody>
      </p:sp>
      <p:pic>
        <p:nvPicPr>
          <p:cNvPr id="48" name="Picture 47">
            <a:extLst>
              <a:ext uri="{FF2B5EF4-FFF2-40B4-BE49-F238E27FC236}">
                <a16:creationId xmlns:a16="http://schemas.microsoft.com/office/drawing/2014/main" id="{C3CAAA66-E40B-4423-9F0B-71AA511F075E}"/>
              </a:ext>
            </a:extLst>
          </p:cNvPr>
          <p:cNvPicPr>
            <a:picLocks noChangeAspect="1"/>
          </p:cNvPicPr>
          <p:nvPr/>
        </p:nvPicPr>
        <p:blipFill rotWithShape="1">
          <a:blip r:embed="rId3">
            <a:extLst>
              <a:ext uri="{28A0092B-C50C-407E-A947-70E740481C1C}">
                <a14:useLocalDpi xmlns:a14="http://schemas.microsoft.com/office/drawing/2010/main" val="0"/>
              </a:ext>
            </a:extLst>
          </a:blip>
          <a:srcRect l="67864" r="17238" b="28076"/>
          <a:stretch/>
        </p:blipFill>
        <p:spPr>
          <a:xfrm>
            <a:off x="9859066" y="2281079"/>
            <a:ext cx="917869" cy="1100198"/>
          </a:xfrm>
          <a:prstGeom prst="rect">
            <a:avLst/>
          </a:prstGeom>
        </p:spPr>
      </p:pic>
      <p:pic>
        <p:nvPicPr>
          <p:cNvPr id="17" name="Picture 16">
            <a:extLst>
              <a:ext uri="{FF2B5EF4-FFF2-40B4-BE49-F238E27FC236}">
                <a16:creationId xmlns:a16="http://schemas.microsoft.com/office/drawing/2014/main" id="{4885E245-77C4-41F3-9F76-8C5BE0D19CE4}"/>
              </a:ext>
            </a:extLst>
          </p:cNvPr>
          <p:cNvPicPr>
            <a:picLocks noChangeAspect="1"/>
          </p:cNvPicPr>
          <p:nvPr/>
        </p:nvPicPr>
        <p:blipFill rotWithShape="1">
          <a:blip r:embed="rId3">
            <a:extLst>
              <a:ext uri="{28A0092B-C50C-407E-A947-70E740481C1C}">
                <a14:useLocalDpi xmlns:a14="http://schemas.microsoft.com/office/drawing/2010/main" val="0"/>
              </a:ext>
            </a:extLst>
          </a:blip>
          <a:srcRect l="16667" r="65252" b="15359"/>
          <a:stretch/>
        </p:blipFill>
        <p:spPr>
          <a:xfrm>
            <a:off x="9774197" y="4946766"/>
            <a:ext cx="1114040" cy="1294726"/>
          </a:xfrm>
          <a:prstGeom prst="rect">
            <a:avLst/>
          </a:prstGeom>
        </p:spPr>
      </p:pic>
      <p:pic>
        <p:nvPicPr>
          <p:cNvPr id="18" name="Picture 17">
            <a:extLst>
              <a:ext uri="{FF2B5EF4-FFF2-40B4-BE49-F238E27FC236}">
                <a16:creationId xmlns:a16="http://schemas.microsoft.com/office/drawing/2014/main" id="{292DD92D-6487-4757-AB6C-ACAE00EF89F8}"/>
              </a:ext>
            </a:extLst>
          </p:cNvPr>
          <p:cNvPicPr>
            <a:picLocks noChangeAspect="1"/>
          </p:cNvPicPr>
          <p:nvPr/>
        </p:nvPicPr>
        <p:blipFill rotWithShape="1">
          <a:blip r:embed="rId3">
            <a:extLst>
              <a:ext uri="{28A0092B-C50C-407E-A947-70E740481C1C}">
                <a14:useLocalDpi xmlns:a14="http://schemas.microsoft.com/office/drawing/2010/main" val="0"/>
              </a:ext>
            </a:extLst>
          </a:blip>
          <a:srcRect r="82313"/>
          <a:stretch/>
        </p:blipFill>
        <p:spPr>
          <a:xfrm>
            <a:off x="10861806" y="3597795"/>
            <a:ext cx="1089706" cy="1529669"/>
          </a:xfrm>
          <a:prstGeom prst="rect">
            <a:avLst/>
          </a:prstGeom>
        </p:spPr>
      </p:pic>
      <p:pic>
        <p:nvPicPr>
          <p:cNvPr id="19" name="Picture 18">
            <a:extLst>
              <a:ext uri="{FF2B5EF4-FFF2-40B4-BE49-F238E27FC236}">
                <a16:creationId xmlns:a16="http://schemas.microsoft.com/office/drawing/2014/main" id="{00FC34FE-4A84-4622-847F-8BEA3DFFF223}"/>
              </a:ext>
            </a:extLst>
          </p:cNvPr>
          <p:cNvPicPr>
            <a:picLocks noChangeAspect="1"/>
          </p:cNvPicPr>
          <p:nvPr/>
        </p:nvPicPr>
        <p:blipFill rotWithShape="1">
          <a:blip r:embed="rId3">
            <a:extLst>
              <a:ext uri="{28A0092B-C50C-407E-A947-70E740481C1C}">
                <a14:useLocalDpi xmlns:a14="http://schemas.microsoft.com/office/drawing/2010/main" val="0"/>
              </a:ext>
            </a:extLst>
          </a:blip>
          <a:srcRect l="83122" r="1" b="28076"/>
          <a:stretch/>
        </p:blipFill>
        <p:spPr>
          <a:xfrm>
            <a:off x="10947217" y="5141294"/>
            <a:ext cx="1039784" cy="1100198"/>
          </a:xfrm>
          <a:prstGeom prst="rect">
            <a:avLst/>
          </a:prstGeom>
        </p:spPr>
      </p:pic>
      <p:pic>
        <p:nvPicPr>
          <p:cNvPr id="20" name="Picture 19">
            <a:extLst>
              <a:ext uri="{FF2B5EF4-FFF2-40B4-BE49-F238E27FC236}">
                <a16:creationId xmlns:a16="http://schemas.microsoft.com/office/drawing/2014/main" id="{3A51633F-BA0F-4680-B7F4-DD5178AD8671}"/>
              </a:ext>
            </a:extLst>
          </p:cNvPr>
          <p:cNvPicPr>
            <a:picLocks noChangeAspect="1"/>
          </p:cNvPicPr>
          <p:nvPr/>
        </p:nvPicPr>
        <p:blipFill rotWithShape="1">
          <a:blip r:embed="rId3">
            <a:extLst>
              <a:ext uri="{28A0092B-C50C-407E-A947-70E740481C1C}">
                <a14:useLocalDpi xmlns:a14="http://schemas.microsoft.com/office/drawing/2010/main" val="0"/>
              </a:ext>
            </a:extLst>
          </a:blip>
          <a:srcRect l="50384" r="31963" b="15359"/>
          <a:stretch/>
        </p:blipFill>
        <p:spPr>
          <a:xfrm>
            <a:off x="10883812" y="2281079"/>
            <a:ext cx="1087609" cy="1294726"/>
          </a:xfrm>
          <a:prstGeom prst="rect">
            <a:avLst/>
          </a:prstGeom>
        </p:spPr>
      </p:pic>
      <p:pic>
        <p:nvPicPr>
          <p:cNvPr id="21" name="Picture 20">
            <a:extLst>
              <a:ext uri="{FF2B5EF4-FFF2-40B4-BE49-F238E27FC236}">
                <a16:creationId xmlns:a16="http://schemas.microsoft.com/office/drawing/2014/main" id="{F518906D-4F5F-4BE6-8F13-43BBAC0A17F3}"/>
              </a:ext>
            </a:extLst>
          </p:cNvPr>
          <p:cNvPicPr>
            <a:picLocks noChangeAspect="1"/>
          </p:cNvPicPr>
          <p:nvPr/>
        </p:nvPicPr>
        <p:blipFill rotWithShape="1">
          <a:blip r:embed="rId3">
            <a:extLst>
              <a:ext uri="{28A0092B-C50C-407E-A947-70E740481C1C}">
                <a14:useLocalDpi xmlns:a14="http://schemas.microsoft.com/office/drawing/2010/main" val="0"/>
              </a:ext>
            </a:extLst>
          </a:blip>
          <a:srcRect l="33280" r="49068" b="15359"/>
          <a:stretch/>
        </p:blipFill>
        <p:spPr>
          <a:xfrm>
            <a:off x="9774197" y="3575805"/>
            <a:ext cx="1087609" cy="1294726"/>
          </a:xfrm>
          <a:prstGeom prst="rect">
            <a:avLst/>
          </a:prstGeom>
        </p:spPr>
      </p:pic>
      <p:pic>
        <p:nvPicPr>
          <p:cNvPr id="7" name="Picture 6" descr="Several white containers with different colored labels&#10;&#10;Description automatically generated">
            <a:extLst>
              <a:ext uri="{FF2B5EF4-FFF2-40B4-BE49-F238E27FC236}">
                <a16:creationId xmlns:a16="http://schemas.microsoft.com/office/drawing/2014/main" id="{E10F6169-4C76-85C7-417C-00DDC415F3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844" y="1927896"/>
            <a:ext cx="9175219" cy="4804644"/>
          </a:xfrm>
          <a:prstGeom prst="rect">
            <a:avLst/>
          </a:prstGeom>
        </p:spPr>
      </p:pic>
      <p:pic>
        <p:nvPicPr>
          <p:cNvPr id="9" name="Picture 8" descr="A red and white logo&#10;&#10;Description automatically generated">
            <a:extLst>
              <a:ext uri="{FF2B5EF4-FFF2-40B4-BE49-F238E27FC236}">
                <a16:creationId xmlns:a16="http://schemas.microsoft.com/office/drawing/2014/main" id="{F58559FF-014F-D952-D057-B75E08BA6D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1782" y="2031950"/>
            <a:ext cx="2857500" cy="1028700"/>
          </a:xfrm>
          <a:prstGeom prst="rect">
            <a:avLst/>
          </a:prstGeom>
        </p:spPr>
      </p:pic>
    </p:spTree>
    <p:extLst>
      <p:ext uri="{BB962C8B-B14F-4D97-AF65-F5344CB8AC3E}">
        <p14:creationId xmlns:p14="http://schemas.microsoft.com/office/powerpoint/2010/main" val="1627587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bottle&#10;&#10;Description automatically generated">
            <a:extLst>
              <a:ext uri="{FF2B5EF4-FFF2-40B4-BE49-F238E27FC236}">
                <a16:creationId xmlns:a16="http://schemas.microsoft.com/office/drawing/2014/main" id="{59759202-BC5B-4B32-88E3-1593DC962815}"/>
              </a:ext>
            </a:extLst>
          </p:cNvPr>
          <p:cNvPicPr>
            <a:picLocks noChangeAspect="1"/>
          </p:cNvPicPr>
          <p:nvPr/>
        </p:nvPicPr>
        <p:blipFill rotWithShape="1">
          <a:blip r:embed="rId3">
            <a:extLst>
              <a:ext uri="{28A0092B-C50C-407E-A947-70E740481C1C}">
                <a14:useLocalDpi xmlns:a14="http://schemas.microsoft.com/office/drawing/2010/main" val="0"/>
              </a:ext>
            </a:extLst>
          </a:blip>
          <a:srcRect l="6818" r="8164"/>
          <a:stretch/>
        </p:blipFill>
        <p:spPr>
          <a:xfrm>
            <a:off x="216324" y="1968079"/>
            <a:ext cx="5155529" cy="4041177"/>
          </a:xfrm>
          <a:prstGeom prst="rect">
            <a:avLst/>
          </a:prstGeom>
        </p:spPr>
      </p:pic>
      <p:pic>
        <p:nvPicPr>
          <p:cNvPr id="9" name="Picture 8" descr="A picture containing drawing, food&#10;&#10;Description automatically generated">
            <a:hlinkClick r:id="rId4"/>
            <a:extLst>
              <a:ext uri="{FF2B5EF4-FFF2-40B4-BE49-F238E27FC236}">
                <a16:creationId xmlns:a16="http://schemas.microsoft.com/office/drawing/2014/main" id="{E329FF67-1727-439A-A2CB-B5E591496D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324" y="185856"/>
            <a:ext cx="5291667" cy="1613958"/>
          </a:xfrm>
          <a:prstGeom prst="rect">
            <a:avLst/>
          </a:prstGeom>
        </p:spPr>
      </p:pic>
      <p:grpSp>
        <p:nvGrpSpPr>
          <p:cNvPr id="12" name="Group 11">
            <a:extLst>
              <a:ext uri="{FF2B5EF4-FFF2-40B4-BE49-F238E27FC236}">
                <a16:creationId xmlns:a16="http://schemas.microsoft.com/office/drawing/2014/main" id="{0A2110C9-D73C-42CC-B02D-A75305561F4A}"/>
              </a:ext>
            </a:extLst>
          </p:cNvPr>
          <p:cNvGrpSpPr/>
          <p:nvPr/>
        </p:nvGrpSpPr>
        <p:grpSpPr>
          <a:xfrm>
            <a:off x="5553476" y="404581"/>
            <a:ext cx="6310939" cy="6048838"/>
            <a:chOff x="5666702" y="583719"/>
            <a:chExt cx="6310939" cy="6048838"/>
          </a:xfrm>
        </p:grpSpPr>
        <p:pic>
          <p:nvPicPr>
            <p:cNvPr id="11" name="Picture 10" descr="A screenshot of a cell phone&#10;&#10;Description automatically generated">
              <a:extLst>
                <a:ext uri="{FF2B5EF4-FFF2-40B4-BE49-F238E27FC236}">
                  <a16:creationId xmlns:a16="http://schemas.microsoft.com/office/drawing/2014/main" id="{D1B51128-76DE-4DA9-A97A-D85E036B02F0}"/>
                </a:ext>
              </a:extLst>
            </p:cNvPr>
            <p:cNvPicPr>
              <a:picLocks noChangeAspect="1"/>
            </p:cNvPicPr>
            <p:nvPr/>
          </p:nvPicPr>
          <p:blipFill rotWithShape="1">
            <a:blip r:embed="rId6">
              <a:extLst>
                <a:ext uri="{28A0092B-C50C-407E-A947-70E740481C1C}">
                  <a14:useLocalDpi xmlns:a14="http://schemas.microsoft.com/office/drawing/2010/main" val="0"/>
                </a:ext>
              </a:extLst>
            </a:blip>
            <a:srcRect l="34447" r="34447" b="60878"/>
            <a:stretch/>
          </p:blipFill>
          <p:spPr>
            <a:xfrm>
              <a:off x="8869777" y="3401876"/>
              <a:ext cx="2994638" cy="2642427"/>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664DED34-1683-451B-BA6E-E70C33DD7105}"/>
                </a:ext>
              </a:extLst>
            </p:cNvPr>
            <p:cNvPicPr>
              <a:picLocks noChangeAspect="1"/>
            </p:cNvPicPr>
            <p:nvPr/>
          </p:nvPicPr>
          <p:blipFill rotWithShape="1">
            <a:blip r:embed="rId6">
              <a:extLst>
                <a:ext uri="{28A0092B-C50C-407E-A947-70E740481C1C}">
                  <a14:useLocalDpi xmlns:a14="http://schemas.microsoft.com/office/drawing/2010/main" val="0"/>
                </a:ext>
              </a:extLst>
            </a:blip>
            <a:srcRect l="67696" b="58611"/>
            <a:stretch/>
          </p:blipFill>
          <p:spPr>
            <a:xfrm>
              <a:off x="8867656" y="583719"/>
              <a:ext cx="3109985" cy="2642427"/>
            </a:xfrm>
            <a:prstGeom prst="rect">
              <a:avLst/>
            </a:prstGeom>
          </p:spPr>
        </p:pic>
        <p:pic>
          <p:nvPicPr>
            <p:cNvPr id="21" name="Picture 20" descr="A screenshot of a cell phone&#10;&#10;Description automatically generated">
              <a:extLst>
                <a:ext uri="{FF2B5EF4-FFF2-40B4-BE49-F238E27FC236}">
                  <a16:creationId xmlns:a16="http://schemas.microsoft.com/office/drawing/2014/main" id="{088CA8CF-21F8-4825-A37B-3F2576068DB1}"/>
                </a:ext>
              </a:extLst>
            </p:cNvPr>
            <p:cNvPicPr>
              <a:picLocks noChangeAspect="1"/>
            </p:cNvPicPr>
            <p:nvPr/>
          </p:nvPicPr>
          <p:blipFill rotWithShape="1">
            <a:blip r:embed="rId6">
              <a:extLst>
                <a:ext uri="{28A0092B-C50C-407E-A947-70E740481C1C}">
                  <a14:useLocalDpi xmlns:a14="http://schemas.microsoft.com/office/drawing/2010/main" val="0"/>
                </a:ext>
              </a:extLst>
            </a:blip>
            <a:srcRect t="40183" r="67696"/>
            <a:stretch/>
          </p:blipFill>
          <p:spPr>
            <a:xfrm>
              <a:off x="5666702" y="2813623"/>
              <a:ext cx="3109985" cy="3818934"/>
            </a:xfrm>
            <a:prstGeom prst="rect">
              <a:avLst/>
            </a:prstGeom>
          </p:spPr>
        </p:pic>
        <p:pic>
          <p:nvPicPr>
            <p:cNvPr id="22" name="Picture 21" descr="A screenshot of a cell phone&#10;&#10;Description automatically generated">
              <a:extLst>
                <a:ext uri="{FF2B5EF4-FFF2-40B4-BE49-F238E27FC236}">
                  <a16:creationId xmlns:a16="http://schemas.microsoft.com/office/drawing/2014/main" id="{027AF4EC-3F68-4EE8-8BC9-FF5A09D39C4E}"/>
                </a:ext>
              </a:extLst>
            </p:cNvPr>
            <p:cNvPicPr>
              <a:picLocks noChangeAspect="1"/>
            </p:cNvPicPr>
            <p:nvPr/>
          </p:nvPicPr>
          <p:blipFill rotWithShape="1">
            <a:blip r:embed="rId6">
              <a:extLst>
                <a:ext uri="{28A0092B-C50C-407E-A947-70E740481C1C}">
                  <a14:useLocalDpi xmlns:a14="http://schemas.microsoft.com/office/drawing/2010/main" val="0"/>
                </a:ext>
              </a:extLst>
            </a:blip>
            <a:srcRect r="67696" b="65073"/>
            <a:stretch/>
          </p:blipFill>
          <p:spPr>
            <a:xfrm>
              <a:off x="5666702" y="583719"/>
              <a:ext cx="3109985" cy="2229904"/>
            </a:xfrm>
            <a:prstGeom prst="rect">
              <a:avLst/>
            </a:prstGeom>
          </p:spPr>
        </p:pic>
      </p:grpSp>
      <p:sp>
        <p:nvSpPr>
          <p:cNvPr id="2" name="TextBox 1">
            <a:extLst>
              <a:ext uri="{FF2B5EF4-FFF2-40B4-BE49-F238E27FC236}">
                <a16:creationId xmlns:a16="http://schemas.microsoft.com/office/drawing/2014/main" id="{0174F394-6201-D1B4-5334-827C83DD43F3}"/>
              </a:ext>
            </a:extLst>
          </p:cNvPr>
          <p:cNvSpPr txBox="1"/>
          <p:nvPr/>
        </p:nvSpPr>
        <p:spPr>
          <a:xfrm>
            <a:off x="6708033" y="5865165"/>
            <a:ext cx="5550262" cy="1000274"/>
          </a:xfrm>
          <a:prstGeom prst="rect">
            <a:avLst/>
          </a:prstGeom>
          <a:noFill/>
        </p:spPr>
        <p:txBody>
          <a:bodyPr wrap="square" rtlCol="0">
            <a:spAutoFit/>
          </a:bodyPr>
          <a:lstStyle/>
          <a:p>
            <a:pPr algn="ctr">
              <a:spcAft>
                <a:spcPts val="600"/>
              </a:spcAft>
            </a:pPr>
            <a:r>
              <a:rPr lang="en-US" dirty="0" err="1"/>
              <a:t>PetroClear</a:t>
            </a:r>
            <a:r>
              <a:rPr lang="en-US" dirty="0"/>
              <a:t> Ships From Factory - Not Stocked Due To Higher Expense But Available Upon Request </a:t>
            </a:r>
          </a:p>
          <a:p>
            <a:pPr algn="ctr">
              <a:spcAft>
                <a:spcPts val="600"/>
              </a:spcAft>
            </a:pPr>
            <a:r>
              <a:rPr lang="en-US" dirty="0"/>
              <a:t>(Lead Time To Apply)</a:t>
            </a:r>
          </a:p>
        </p:txBody>
      </p:sp>
    </p:spTree>
    <p:extLst>
      <p:ext uri="{BB962C8B-B14F-4D97-AF65-F5344CB8AC3E}">
        <p14:creationId xmlns:p14="http://schemas.microsoft.com/office/powerpoint/2010/main" val="3396626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38B391E5-10C1-4921-BA14-F31A45306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005" y="0"/>
            <a:ext cx="5905990" cy="6858000"/>
          </a:xfrm>
          <a:prstGeom prst="rect">
            <a:avLst/>
          </a:prstGeom>
        </p:spPr>
      </p:pic>
      <p:grpSp>
        <p:nvGrpSpPr>
          <p:cNvPr id="12" name="Group 11">
            <a:extLst>
              <a:ext uri="{FF2B5EF4-FFF2-40B4-BE49-F238E27FC236}">
                <a16:creationId xmlns:a16="http://schemas.microsoft.com/office/drawing/2014/main" id="{C5AD2BF8-635E-4238-ADC5-1749CBC9323F}"/>
              </a:ext>
            </a:extLst>
          </p:cNvPr>
          <p:cNvGrpSpPr/>
          <p:nvPr/>
        </p:nvGrpSpPr>
        <p:grpSpPr>
          <a:xfrm>
            <a:off x="9919813" y="259312"/>
            <a:ext cx="1584748" cy="6339376"/>
            <a:chOff x="9756542" y="259312"/>
            <a:chExt cx="1584748" cy="6339376"/>
          </a:xfrm>
        </p:grpSpPr>
        <p:pic>
          <p:nvPicPr>
            <p:cNvPr id="8" name="Picture 7" descr="A can of soda&#10;&#10;Description automatically generated">
              <a:extLst>
                <a:ext uri="{FF2B5EF4-FFF2-40B4-BE49-F238E27FC236}">
                  <a16:creationId xmlns:a16="http://schemas.microsoft.com/office/drawing/2014/main" id="{A56C66F0-515B-4E02-BA3E-3821A3F72162}"/>
                </a:ext>
              </a:extLst>
            </p:cNvPr>
            <p:cNvPicPr>
              <a:picLocks noChangeAspect="1"/>
            </p:cNvPicPr>
            <p:nvPr/>
          </p:nvPicPr>
          <p:blipFill rotWithShape="1">
            <a:blip r:embed="rId4">
              <a:extLst>
                <a:ext uri="{28A0092B-C50C-407E-A947-70E740481C1C}">
                  <a14:useLocalDpi xmlns:a14="http://schemas.microsoft.com/office/drawing/2010/main" val="0"/>
                </a:ext>
              </a:extLst>
            </a:blip>
            <a:srcRect l="32763" t="11319" r="34426" b="10993"/>
            <a:stretch/>
          </p:blipFill>
          <p:spPr>
            <a:xfrm>
              <a:off x="9756542" y="259312"/>
              <a:ext cx="1584748" cy="2499899"/>
            </a:xfrm>
            <a:prstGeom prst="rect">
              <a:avLst/>
            </a:prstGeom>
          </p:spPr>
        </p:pic>
        <p:pic>
          <p:nvPicPr>
            <p:cNvPr id="11" name="Picture 10" descr="A picture containing bottle, lotion&#10;&#10;Description automatically generated">
              <a:extLst>
                <a:ext uri="{FF2B5EF4-FFF2-40B4-BE49-F238E27FC236}">
                  <a16:creationId xmlns:a16="http://schemas.microsoft.com/office/drawing/2014/main" id="{4DD7F9AB-A6D7-4029-BE3B-14514B582466}"/>
                </a:ext>
              </a:extLst>
            </p:cNvPr>
            <p:cNvPicPr>
              <a:picLocks noChangeAspect="1"/>
            </p:cNvPicPr>
            <p:nvPr/>
          </p:nvPicPr>
          <p:blipFill rotWithShape="1">
            <a:blip r:embed="rId5">
              <a:extLst>
                <a:ext uri="{28A0092B-C50C-407E-A947-70E740481C1C}">
                  <a14:useLocalDpi xmlns:a14="http://schemas.microsoft.com/office/drawing/2010/main" val="0"/>
                </a:ext>
              </a:extLst>
            </a:blip>
            <a:srcRect l="36837" t="7630" r="39176" b="11482"/>
            <a:stretch/>
          </p:blipFill>
          <p:spPr>
            <a:xfrm>
              <a:off x="9756542" y="3038225"/>
              <a:ext cx="1584748" cy="3560463"/>
            </a:xfrm>
            <a:prstGeom prst="rect">
              <a:avLst/>
            </a:prstGeom>
          </p:spPr>
        </p:pic>
      </p:grpSp>
      <p:pic>
        <p:nvPicPr>
          <p:cNvPr id="6" name="Content Placeholder 4" descr="A picture containing mug, cup&#10;&#10;Description automatically generated">
            <a:extLst>
              <a:ext uri="{FF2B5EF4-FFF2-40B4-BE49-F238E27FC236}">
                <a16:creationId xmlns:a16="http://schemas.microsoft.com/office/drawing/2014/main" id="{7AC4A4EC-94A7-4ED3-B250-89CEBA133BF6}"/>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l="29237" t="9677" r="29332" b="9397"/>
          <a:stretch/>
        </p:blipFill>
        <p:spPr>
          <a:xfrm>
            <a:off x="609969" y="250845"/>
            <a:ext cx="1920970" cy="2499899"/>
          </a:xfrm>
        </p:spPr>
      </p:pic>
      <p:pic>
        <p:nvPicPr>
          <p:cNvPr id="9" name="Picture 8" descr="A picture containing mug, cup, bottle, glass&#10;&#10;Description automatically generated">
            <a:extLst>
              <a:ext uri="{FF2B5EF4-FFF2-40B4-BE49-F238E27FC236}">
                <a16:creationId xmlns:a16="http://schemas.microsoft.com/office/drawing/2014/main" id="{E84245EF-D8D8-4218-81FA-903635630D42}"/>
              </a:ext>
            </a:extLst>
          </p:cNvPr>
          <p:cNvPicPr>
            <a:picLocks noChangeAspect="1"/>
          </p:cNvPicPr>
          <p:nvPr/>
        </p:nvPicPr>
        <p:blipFill rotWithShape="1">
          <a:blip r:embed="rId7">
            <a:extLst>
              <a:ext uri="{28A0092B-C50C-407E-A947-70E740481C1C}">
                <a14:useLocalDpi xmlns:a14="http://schemas.microsoft.com/office/drawing/2010/main" val="0"/>
              </a:ext>
            </a:extLst>
          </a:blip>
          <a:srcRect l="34524" t="7392" r="35466" b="5320"/>
          <a:stretch/>
        </p:blipFill>
        <p:spPr>
          <a:xfrm>
            <a:off x="687439" y="3026309"/>
            <a:ext cx="1843500" cy="3572379"/>
          </a:xfrm>
          <a:prstGeom prst="rect">
            <a:avLst/>
          </a:prstGeom>
        </p:spPr>
      </p:pic>
    </p:spTree>
    <p:extLst>
      <p:ext uri="{BB962C8B-B14F-4D97-AF65-F5344CB8AC3E}">
        <p14:creationId xmlns:p14="http://schemas.microsoft.com/office/powerpoint/2010/main" val="465193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CF74BF7-F96A-4DD1-B9BB-CBE7574BDFF2}"/>
              </a:ext>
            </a:extLst>
          </p:cNvPr>
          <p:cNvGrpSpPr/>
          <p:nvPr/>
        </p:nvGrpSpPr>
        <p:grpSpPr>
          <a:xfrm>
            <a:off x="228601" y="223477"/>
            <a:ext cx="11742820" cy="1694746"/>
            <a:chOff x="228601" y="223477"/>
            <a:chExt cx="11742820" cy="1694746"/>
          </a:xfrm>
        </p:grpSpPr>
        <p:grpSp>
          <p:nvGrpSpPr>
            <p:cNvPr id="5" name="Group 4">
              <a:extLst>
                <a:ext uri="{FF2B5EF4-FFF2-40B4-BE49-F238E27FC236}">
                  <a16:creationId xmlns:a16="http://schemas.microsoft.com/office/drawing/2014/main" id="{3E02EC06-E00C-45C5-8C1D-D212AA0DAD5B}"/>
                </a:ext>
              </a:extLst>
            </p:cNvPr>
            <p:cNvGrpSpPr/>
            <p:nvPr/>
          </p:nvGrpSpPr>
          <p:grpSpPr>
            <a:xfrm>
              <a:off x="228601" y="223477"/>
              <a:ext cx="11742820" cy="1694746"/>
              <a:chOff x="288758" y="4536460"/>
              <a:chExt cx="11626736" cy="2032782"/>
            </a:xfrm>
            <a:solidFill>
              <a:srgbClr val="4F4F4F"/>
            </a:solidFill>
          </p:grpSpPr>
          <p:sp>
            <p:nvSpPr>
              <p:cNvPr id="7" name="Rectangle 6">
                <a:extLst>
                  <a:ext uri="{FF2B5EF4-FFF2-40B4-BE49-F238E27FC236}">
                    <a16:creationId xmlns:a16="http://schemas.microsoft.com/office/drawing/2014/main" id="{4D328F80-DA44-4677-8219-F1C251C4E51B}"/>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94A9696-7C44-473F-B094-2C52408A5DAD}"/>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BDA0B0B8-D776-4FBE-A5A5-B10F7EB0CE68}"/>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Title 1">
            <a:extLst>
              <a:ext uri="{FF2B5EF4-FFF2-40B4-BE49-F238E27FC236}">
                <a16:creationId xmlns:a16="http://schemas.microsoft.com/office/drawing/2014/main" id="{6F15ADD8-5D5E-4B8A-AF6A-BE748FCE4C1D}"/>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Tank Fill Caps</a:t>
            </a:r>
          </a:p>
        </p:txBody>
      </p:sp>
      <p:pic>
        <p:nvPicPr>
          <p:cNvPr id="10" name="Picture 9" descr="A picture containing light, sitting, black, white&#10;&#10;Description automatically generated">
            <a:extLst>
              <a:ext uri="{FF2B5EF4-FFF2-40B4-BE49-F238E27FC236}">
                <a16:creationId xmlns:a16="http://schemas.microsoft.com/office/drawing/2014/main" id="{528C2D91-6B45-43FF-BAEC-D05AF199EAE4}"/>
              </a:ext>
            </a:extLst>
          </p:cNvPr>
          <p:cNvPicPr>
            <a:picLocks noChangeAspect="1"/>
          </p:cNvPicPr>
          <p:nvPr/>
        </p:nvPicPr>
        <p:blipFill rotWithShape="1">
          <a:blip r:embed="rId3">
            <a:extLst>
              <a:ext uri="{28A0092B-C50C-407E-A947-70E740481C1C}">
                <a14:useLocalDpi xmlns:a14="http://schemas.microsoft.com/office/drawing/2010/main" val="0"/>
              </a:ext>
            </a:extLst>
          </a:blip>
          <a:srcRect l="12802" t="11314" r="17639" b="11732"/>
          <a:stretch/>
        </p:blipFill>
        <p:spPr>
          <a:xfrm>
            <a:off x="1273562" y="2025350"/>
            <a:ext cx="1814312" cy="1828800"/>
          </a:xfrm>
          <a:prstGeom prst="rect">
            <a:avLst/>
          </a:prstGeom>
        </p:spPr>
      </p:pic>
      <p:pic>
        <p:nvPicPr>
          <p:cNvPr id="3" name="Picture 2" descr="A close up of a helmet&#10;&#10;Description automatically generated">
            <a:extLst>
              <a:ext uri="{FF2B5EF4-FFF2-40B4-BE49-F238E27FC236}">
                <a16:creationId xmlns:a16="http://schemas.microsoft.com/office/drawing/2014/main" id="{20716EAF-4C3F-44AB-B5DC-6F7DE8766FB4}"/>
              </a:ext>
            </a:extLst>
          </p:cNvPr>
          <p:cNvPicPr>
            <a:picLocks noChangeAspect="1"/>
          </p:cNvPicPr>
          <p:nvPr/>
        </p:nvPicPr>
        <p:blipFill rotWithShape="1">
          <a:blip r:embed="rId4">
            <a:extLst>
              <a:ext uri="{28A0092B-C50C-407E-A947-70E740481C1C}">
                <a14:useLocalDpi xmlns:a14="http://schemas.microsoft.com/office/drawing/2010/main" val="0"/>
              </a:ext>
            </a:extLst>
          </a:blip>
          <a:srcRect l="18789" t="24043" r="27231" b="14088"/>
          <a:stretch/>
        </p:blipFill>
        <p:spPr>
          <a:xfrm>
            <a:off x="8550236" y="2232182"/>
            <a:ext cx="3211357" cy="3353508"/>
          </a:xfrm>
          <a:prstGeom prst="rect">
            <a:avLst/>
          </a:prstGeom>
        </p:spPr>
      </p:pic>
      <p:pic>
        <p:nvPicPr>
          <p:cNvPr id="12" name="Picture 11" descr="A picture containing ware, white&#10;&#10;Description automatically generated">
            <a:extLst>
              <a:ext uri="{FF2B5EF4-FFF2-40B4-BE49-F238E27FC236}">
                <a16:creationId xmlns:a16="http://schemas.microsoft.com/office/drawing/2014/main" id="{EC016558-147C-4085-B3E1-254D0BFBBFAC}"/>
              </a:ext>
            </a:extLst>
          </p:cNvPr>
          <p:cNvPicPr>
            <a:picLocks noChangeAspect="1"/>
          </p:cNvPicPr>
          <p:nvPr/>
        </p:nvPicPr>
        <p:blipFill rotWithShape="1">
          <a:blip r:embed="rId5">
            <a:extLst>
              <a:ext uri="{28A0092B-C50C-407E-A947-70E740481C1C}">
                <a14:useLocalDpi xmlns:a14="http://schemas.microsoft.com/office/drawing/2010/main" val="0"/>
              </a:ext>
            </a:extLst>
          </a:blip>
          <a:srcRect l="4820" t="19763" r="12549" b="20601"/>
          <a:stretch/>
        </p:blipFill>
        <p:spPr>
          <a:xfrm>
            <a:off x="4705414" y="4471996"/>
            <a:ext cx="2781171" cy="1828800"/>
          </a:xfrm>
          <a:prstGeom prst="rect">
            <a:avLst/>
          </a:prstGeom>
        </p:spPr>
      </p:pic>
      <p:pic>
        <p:nvPicPr>
          <p:cNvPr id="14" name="Picture 13" descr="A close up of a device&#10;&#10;Description automatically generated">
            <a:extLst>
              <a:ext uri="{FF2B5EF4-FFF2-40B4-BE49-F238E27FC236}">
                <a16:creationId xmlns:a16="http://schemas.microsoft.com/office/drawing/2014/main" id="{3F9EA6B3-7619-4AE7-87A2-4837AAEEE810}"/>
              </a:ext>
            </a:extLst>
          </p:cNvPr>
          <p:cNvPicPr>
            <a:picLocks noChangeAspect="1"/>
          </p:cNvPicPr>
          <p:nvPr/>
        </p:nvPicPr>
        <p:blipFill rotWithShape="1">
          <a:blip r:embed="rId6">
            <a:extLst>
              <a:ext uri="{28A0092B-C50C-407E-A947-70E740481C1C}">
                <a14:useLocalDpi xmlns:a14="http://schemas.microsoft.com/office/drawing/2010/main" val="0"/>
              </a:ext>
            </a:extLst>
          </a:blip>
          <a:srcRect l="2417" t="18010" r="11407" b="17870"/>
          <a:stretch/>
        </p:blipFill>
        <p:spPr>
          <a:xfrm>
            <a:off x="4739221" y="2080136"/>
            <a:ext cx="2697688" cy="1828800"/>
          </a:xfrm>
          <a:prstGeom prst="rect">
            <a:avLst/>
          </a:prstGeom>
        </p:spPr>
      </p:pic>
      <p:pic>
        <p:nvPicPr>
          <p:cNvPr id="11" name="Picture 10" descr="A close up of a pot&#10;&#10;Description automatically generated">
            <a:extLst>
              <a:ext uri="{FF2B5EF4-FFF2-40B4-BE49-F238E27FC236}">
                <a16:creationId xmlns:a16="http://schemas.microsoft.com/office/drawing/2014/main" id="{8F0EA2B4-6588-4A4B-BE83-84B127A1B105}"/>
              </a:ext>
            </a:extLst>
          </p:cNvPr>
          <p:cNvPicPr>
            <a:picLocks noChangeAspect="1"/>
          </p:cNvPicPr>
          <p:nvPr/>
        </p:nvPicPr>
        <p:blipFill rotWithShape="1">
          <a:blip r:embed="rId7">
            <a:extLst>
              <a:ext uri="{28A0092B-C50C-407E-A947-70E740481C1C}">
                <a14:useLocalDpi xmlns:a14="http://schemas.microsoft.com/office/drawing/2010/main" val="0"/>
              </a:ext>
            </a:extLst>
          </a:blip>
          <a:srcRect t="15603" b="4439"/>
          <a:stretch/>
        </p:blipFill>
        <p:spPr>
          <a:xfrm rot="183976">
            <a:off x="1101346" y="4547708"/>
            <a:ext cx="2204523" cy="1828800"/>
          </a:xfrm>
          <a:prstGeom prst="rect">
            <a:avLst/>
          </a:prstGeom>
        </p:spPr>
      </p:pic>
      <p:cxnSp>
        <p:nvCxnSpPr>
          <p:cNvPr id="16" name="Straight Connector 15">
            <a:extLst>
              <a:ext uri="{FF2B5EF4-FFF2-40B4-BE49-F238E27FC236}">
                <a16:creationId xmlns:a16="http://schemas.microsoft.com/office/drawing/2014/main" id="{A8789105-24A3-47A4-95CC-76B7D82F6633}"/>
              </a:ext>
            </a:extLst>
          </p:cNvPr>
          <p:cNvCxnSpPr/>
          <p:nvPr/>
        </p:nvCxnSpPr>
        <p:spPr>
          <a:xfrm flipV="1">
            <a:off x="554477" y="4370787"/>
            <a:ext cx="7611596" cy="301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EACE1C-5F0C-4C78-B038-6B5690DEB2C7}"/>
              </a:ext>
            </a:extLst>
          </p:cNvPr>
          <p:cNvCxnSpPr>
            <a:cxnSpLocks/>
          </p:cNvCxnSpPr>
          <p:nvPr/>
        </p:nvCxnSpPr>
        <p:spPr>
          <a:xfrm>
            <a:off x="4149997" y="2226190"/>
            <a:ext cx="0" cy="43273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0832E5B-1DCC-4CC2-B266-5363347C6162}"/>
              </a:ext>
            </a:extLst>
          </p:cNvPr>
          <p:cNvCxnSpPr>
            <a:cxnSpLocks/>
          </p:cNvCxnSpPr>
          <p:nvPr/>
        </p:nvCxnSpPr>
        <p:spPr>
          <a:xfrm>
            <a:off x="8166073" y="2154585"/>
            <a:ext cx="0" cy="43273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8E233BE-3F21-BEF6-2F9B-5346205A9D5C}"/>
              </a:ext>
            </a:extLst>
          </p:cNvPr>
          <p:cNvSpPr txBox="1"/>
          <p:nvPr/>
        </p:nvSpPr>
        <p:spPr>
          <a:xfrm>
            <a:off x="940603" y="3873524"/>
            <a:ext cx="2480231" cy="369332"/>
          </a:xfrm>
          <a:prstGeom prst="rect">
            <a:avLst/>
          </a:prstGeom>
          <a:noFill/>
        </p:spPr>
        <p:txBody>
          <a:bodyPr wrap="none" rtlCol="0">
            <a:spAutoFit/>
          </a:bodyPr>
          <a:lstStyle/>
          <a:p>
            <a:r>
              <a:rPr lang="en-US" dirty="0"/>
              <a:t>Pressure Vent/Fill Cap</a:t>
            </a:r>
          </a:p>
        </p:txBody>
      </p:sp>
      <p:sp>
        <p:nvSpPr>
          <p:cNvPr id="13" name="TextBox 12">
            <a:extLst>
              <a:ext uri="{FF2B5EF4-FFF2-40B4-BE49-F238E27FC236}">
                <a16:creationId xmlns:a16="http://schemas.microsoft.com/office/drawing/2014/main" id="{49840B16-C4FD-EF1D-9B68-AD5C39F45319}"/>
              </a:ext>
            </a:extLst>
          </p:cNvPr>
          <p:cNvSpPr txBox="1"/>
          <p:nvPr/>
        </p:nvSpPr>
        <p:spPr>
          <a:xfrm>
            <a:off x="5001541" y="3873524"/>
            <a:ext cx="2159566" cy="369332"/>
          </a:xfrm>
          <a:prstGeom prst="rect">
            <a:avLst/>
          </a:prstGeom>
          <a:noFill/>
        </p:spPr>
        <p:txBody>
          <a:bodyPr wrap="none" rtlCol="0">
            <a:spAutoFit/>
          </a:bodyPr>
          <a:lstStyle/>
          <a:p>
            <a:r>
              <a:rPr lang="en-US" dirty="0"/>
              <a:t>Fill Cap – Cast Iron</a:t>
            </a:r>
          </a:p>
        </p:txBody>
      </p:sp>
      <p:sp>
        <p:nvSpPr>
          <p:cNvPr id="15" name="TextBox 14">
            <a:extLst>
              <a:ext uri="{FF2B5EF4-FFF2-40B4-BE49-F238E27FC236}">
                <a16:creationId xmlns:a16="http://schemas.microsoft.com/office/drawing/2014/main" id="{D22D49B7-CD06-BE21-8C36-2F1E7AA235CB}"/>
              </a:ext>
            </a:extLst>
          </p:cNvPr>
          <p:cNvSpPr txBox="1"/>
          <p:nvPr/>
        </p:nvSpPr>
        <p:spPr>
          <a:xfrm>
            <a:off x="5016216" y="6247670"/>
            <a:ext cx="2236574" cy="369332"/>
          </a:xfrm>
          <a:prstGeom prst="rect">
            <a:avLst/>
          </a:prstGeom>
          <a:noFill/>
        </p:spPr>
        <p:txBody>
          <a:bodyPr wrap="none" rtlCol="0">
            <a:spAutoFit/>
          </a:bodyPr>
          <a:lstStyle/>
          <a:p>
            <a:r>
              <a:rPr lang="en-US" dirty="0"/>
              <a:t>Fill Cap – Aluminum</a:t>
            </a:r>
          </a:p>
        </p:txBody>
      </p:sp>
      <p:sp>
        <p:nvSpPr>
          <p:cNvPr id="18" name="TextBox 17">
            <a:extLst>
              <a:ext uri="{FF2B5EF4-FFF2-40B4-BE49-F238E27FC236}">
                <a16:creationId xmlns:a16="http://schemas.microsoft.com/office/drawing/2014/main" id="{35D92DA9-16F2-8D09-4146-5FF302029A16}"/>
              </a:ext>
            </a:extLst>
          </p:cNvPr>
          <p:cNvSpPr txBox="1"/>
          <p:nvPr/>
        </p:nvSpPr>
        <p:spPr>
          <a:xfrm>
            <a:off x="1138888" y="6338595"/>
            <a:ext cx="2125325" cy="369332"/>
          </a:xfrm>
          <a:prstGeom prst="rect">
            <a:avLst/>
          </a:prstGeom>
          <a:noFill/>
        </p:spPr>
        <p:txBody>
          <a:bodyPr wrap="none" rtlCol="0">
            <a:spAutoFit/>
          </a:bodyPr>
          <a:lstStyle/>
          <a:p>
            <a:r>
              <a:rPr lang="en-US" dirty="0"/>
              <a:t>Tight Seal Fill Cap </a:t>
            </a:r>
          </a:p>
        </p:txBody>
      </p:sp>
      <p:sp>
        <p:nvSpPr>
          <p:cNvPr id="21" name="TextBox 20">
            <a:extLst>
              <a:ext uri="{FF2B5EF4-FFF2-40B4-BE49-F238E27FC236}">
                <a16:creationId xmlns:a16="http://schemas.microsoft.com/office/drawing/2014/main" id="{6C9AE491-A922-2532-A878-A7C1BFEB467A}"/>
              </a:ext>
            </a:extLst>
          </p:cNvPr>
          <p:cNvSpPr txBox="1"/>
          <p:nvPr/>
        </p:nvSpPr>
        <p:spPr>
          <a:xfrm>
            <a:off x="8399868" y="5980309"/>
            <a:ext cx="3468977" cy="369332"/>
          </a:xfrm>
          <a:prstGeom prst="rect">
            <a:avLst/>
          </a:prstGeom>
          <a:noFill/>
        </p:spPr>
        <p:txBody>
          <a:bodyPr wrap="square">
            <a:spAutoFit/>
          </a:bodyPr>
          <a:lstStyle/>
          <a:p>
            <a:r>
              <a:rPr lang="en-US" dirty="0"/>
              <a:t>Fill Cap + Open Air Vent Combo</a:t>
            </a:r>
          </a:p>
        </p:txBody>
      </p:sp>
    </p:spTree>
    <p:extLst>
      <p:ext uri="{BB962C8B-B14F-4D97-AF65-F5344CB8AC3E}">
        <p14:creationId xmlns:p14="http://schemas.microsoft.com/office/powerpoint/2010/main" val="702617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CF74BF7-F96A-4DD1-B9BB-CBE7574BDFF2}"/>
              </a:ext>
            </a:extLst>
          </p:cNvPr>
          <p:cNvGrpSpPr/>
          <p:nvPr/>
        </p:nvGrpSpPr>
        <p:grpSpPr>
          <a:xfrm>
            <a:off x="228601" y="223477"/>
            <a:ext cx="11742820" cy="1694746"/>
            <a:chOff x="228601" y="223477"/>
            <a:chExt cx="11742820" cy="1694746"/>
          </a:xfrm>
        </p:grpSpPr>
        <p:grpSp>
          <p:nvGrpSpPr>
            <p:cNvPr id="5" name="Group 4">
              <a:extLst>
                <a:ext uri="{FF2B5EF4-FFF2-40B4-BE49-F238E27FC236}">
                  <a16:creationId xmlns:a16="http://schemas.microsoft.com/office/drawing/2014/main" id="{3E02EC06-E00C-45C5-8C1D-D212AA0DAD5B}"/>
                </a:ext>
              </a:extLst>
            </p:cNvPr>
            <p:cNvGrpSpPr/>
            <p:nvPr/>
          </p:nvGrpSpPr>
          <p:grpSpPr>
            <a:xfrm>
              <a:off x="228601" y="223477"/>
              <a:ext cx="11742820" cy="1694746"/>
              <a:chOff x="288758" y="4536460"/>
              <a:chExt cx="11626736" cy="2032782"/>
            </a:xfrm>
            <a:solidFill>
              <a:srgbClr val="4F4F4F"/>
            </a:solidFill>
          </p:grpSpPr>
          <p:sp>
            <p:nvSpPr>
              <p:cNvPr id="7" name="Rectangle 6">
                <a:extLst>
                  <a:ext uri="{FF2B5EF4-FFF2-40B4-BE49-F238E27FC236}">
                    <a16:creationId xmlns:a16="http://schemas.microsoft.com/office/drawing/2014/main" id="{4D328F80-DA44-4677-8219-F1C251C4E51B}"/>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94A9696-7C44-473F-B094-2C52408A5DAD}"/>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BDA0B0B8-D776-4FBE-A5A5-B10F7EB0CE68}"/>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Title 1">
            <a:extLst>
              <a:ext uri="{FF2B5EF4-FFF2-40B4-BE49-F238E27FC236}">
                <a16:creationId xmlns:a16="http://schemas.microsoft.com/office/drawing/2014/main" id="{6F15ADD8-5D5E-4B8A-AF6A-BE748FCE4C1D}"/>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Tank Ventilation</a:t>
            </a:r>
          </a:p>
        </p:txBody>
      </p:sp>
      <p:grpSp>
        <p:nvGrpSpPr>
          <p:cNvPr id="27" name="Group 26">
            <a:extLst>
              <a:ext uri="{FF2B5EF4-FFF2-40B4-BE49-F238E27FC236}">
                <a16:creationId xmlns:a16="http://schemas.microsoft.com/office/drawing/2014/main" id="{CDED8F40-BF65-4D65-87DF-B600B58C35B5}"/>
              </a:ext>
            </a:extLst>
          </p:cNvPr>
          <p:cNvGrpSpPr/>
          <p:nvPr/>
        </p:nvGrpSpPr>
        <p:grpSpPr>
          <a:xfrm>
            <a:off x="4642965" y="1999164"/>
            <a:ext cx="3501902" cy="4635359"/>
            <a:chOff x="228601" y="1999164"/>
            <a:chExt cx="3501902" cy="4635359"/>
          </a:xfrm>
        </p:grpSpPr>
        <p:pic>
          <p:nvPicPr>
            <p:cNvPr id="11" name="Picture 10" descr="A picture containing sitting, table, black, cat&#10;&#10;Description automatically generated">
              <a:extLst>
                <a:ext uri="{FF2B5EF4-FFF2-40B4-BE49-F238E27FC236}">
                  <a16:creationId xmlns:a16="http://schemas.microsoft.com/office/drawing/2014/main" id="{B93F10AC-ABD2-491E-8CB0-78DB831CA835}"/>
                </a:ext>
              </a:extLst>
            </p:cNvPr>
            <p:cNvPicPr>
              <a:picLocks noChangeAspect="1"/>
            </p:cNvPicPr>
            <p:nvPr/>
          </p:nvPicPr>
          <p:blipFill rotWithShape="1">
            <a:blip r:embed="rId3">
              <a:extLst>
                <a:ext uri="{28A0092B-C50C-407E-A947-70E740481C1C}">
                  <a14:useLocalDpi xmlns:a14="http://schemas.microsoft.com/office/drawing/2010/main" val="0"/>
                </a:ext>
              </a:extLst>
            </a:blip>
            <a:srcRect l="11719" t="18218" r="12749" b="17095"/>
            <a:stretch/>
          </p:blipFill>
          <p:spPr>
            <a:xfrm>
              <a:off x="906482" y="5027130"/>
              <a:ext cx="2060001" cy="1607393"/>
            </a:xfrm>
            <a:prstGeom prst="rect">
              <a:avLst/>
            </a:prstGeom>
          </p:spPr>
        </p:pic>
        <p:pic>
          <p:nvPicPr>
            <p:cNvPr id="13" name="Picture 12" descr="A picture containing indoor, table, sitting, black&#10;&#10;Description automatically generated">
              <a:extLst>
                <a:ext uri="{FF2B5EF4-FFF2-40B4-BE49-F238E27FC236}">
                  <a16:creationId xmlns:a16="http://schemas.microsoft.com/office/drawing/2014/main" id="{4471C276-91D2-48B0-B0B7-E7021E486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1" y="1999164"/>
              <a:ext cx="3501902" cy="2525747"/>
            </a:xfrm>
            <a:prstGeom prst="rect">
              <a:avLst/>
            </a:prstGeom>
          </p:spPr>
        </p:pic>
        <p:sp>
          <p:nvSpPr>
            <p:cNvPr id="22" name="TextBox 21">
              <a:extLst>
                <a:ext uri="{FF2B5EF4-FFF2-40B4-BE49-F238E27FC236}">
                  <a16:creationId xmlns:a16="http://schemas.microsoft.com/office/drawing/2014/main" id="{E5BD1AC1-307C-42E3-BD79-6294F59861DF}"/>
                </a:ext>
              </a:extLst>
            </p:cNvPr>
            <p:cNvSpPr txBox="1"/>
            <p:nvPr/>
          </p:nvSpPr>
          <p:spPr>
            <a:xfrm>
              <a:off x="949551" y="4586795"/>
              <a:ext cx="2060001" cy="369332"/>
            </a:xfrm>
            <a:prstGeom prst="rect">
              <a:avLst/>
            </a:prstGeom>
            <a:noFill/>
          </p:spPr>
          <p:txBody>
            <a:bodyPr wrap="square" rtlCol="0">
              <a:spAutoFit/>
            </a:bodyPr>
            <a:lstStyle/>
            <a:p>
              <a:pPr algn="ctr"/>
              <a:r>
                <a:rPr lang="en-US" dirty="0"/>
                <a:t>Emergency Vents</a:t>
              </a:r>
            </a:p>
          </p:txBody>
        </p:sp>
      </p:grpSp>
      <p:grpSp>
        <p:nvGrpSpPr>
          <p:cNvPr id="25" name="Group 24">
            <a:extLst>
              <a:ext uri="{FF2B5EF4-FFF2-40B4-BE49-F238E27FC236}">
                <a16:creationId xmlns:a16="http://schemas.microsoft.com/office/drawing/2014/main" id="{EB865D4F-6327-467D-B616-C33ACFB52DAE}"/>
              </a:ext>
            </a:extLst>
          </p:cNvPr>
          <p:cNvGrpSpPr/>
          <p:nvPr/>
        </p:nvGrpSpPr>
        <p:grpSpPr>
          <a:xfrm>
            <a:off x="413917" y="2981326"/>
            <a:ext cx="3521325" cy="2814656"/>
            <a:chOff x="4217528" y="2125122"/>
            <a:chExt cx="3521325" cy="2814656"/>
          </a:xfrm>
        </p:grpSpPr>
        <p:grpSp>
          <p:nvGrpSpPr>
            <p:cNvPr id="21" name="Group 20">
              <a:extLst>
                <a:ext uri="{FF2B5EF4-FFF2-40B4-BE49-F238E27FC236}">
                  <a16:creationId xmlns:a16="http://schemas.microsoft.com/office/drawing/2014/main" id="{2FCC075D-A2AB-41B9-A610-CC95E39D011D}"/>
                </a:ext>
              </a:extLst>
            </p:cNvPr>
            <p:cNvGrpSpPr/>
            <p:nvPr/>
          </p:nvGrpSpPr>
          <p:grpSpPr>
            <a:xfrm>
              <a:off x="4217528" y="2125122"/>
              <a:ext cx="3521325" cy="2039612"/>
              <a:chOff x="4217528" y="2125122"/>
              <a:chExt cx="3521325" cy="2039612"/>
            </a:xfrm>
          </p:grpSpPr>
          <p:pic>
            <p:nvPicPr>
              <p:cNvPr id="15" name="Picture 14" descr="A picture containing photo, sitting, black, luggage&#10;&#10;Description automatically generated">
                <a:extLst>
                  <a:ext uri="{FF2B5EF4-FFF2-40B4-BE49-F238E27FC236}">
                    <a16:creationId xmlns:a16="http://schemas.microsoft.com/office/drawing/2014/main" id="{809C87A7-68D5-4525-AC4E-702DE167F897}"/>
                  </a:ext>
                </a:extLst>
              </p:cNvPr>
              <p:cNvPicPr>
                <a:picLocks noChangeAspect="1"/>
              </p:cNvPicPr>
              <p:nvPr/>
            </p:nvPicPr>
            <p:blipFill rotWithShape="1">
              <a:blip r:embed="rId5">
                <a:extLst>
                  <a:ext uri="{28A0092B-C50C-407E-A947-70E740481C1C}">
                    <a14:useLocalDpi xmlns:a14="http://schemas.microsoft.com/office/drawing/2010/main" val="0"/>
                  </a:ext>
                </a:extLst>
              </a:blip>
              <a:srcRect l="19046" t="6207" r="20642" b="9157"/>
              <a:stretch/>
            </p:blipFill>
            <p:spPr>
              <a:xfrm>
                <a:off x="6143600" y="2125122"/>
                <a:ext cx="1595253" cy="2039612"/>
              </a:xfrm>
              <a:prstGeom prst="rect">
                <a:avLst/>
              </a:prstGeom>
            </p:spPr>
          </p:pic>
          <p:pic>
            <p:nvPicPr>
              <p:cNvPr id="19" name="Picture 18" descr="A picture containing light, sitting, black, white&#10;&#10;Description automatically generated">
                <a:extLst>
                  <a:ext uri="{FF2B5EF4-FFF2-40B4-BE49-F238E27FC236}">
                    <a16:creationId xmlns:a16="http://schemas.microsoft.com/office/drawing/2014/main" id="{26AD4B5C-E82B-49EF-9C00-F7965FDEF2A0}"/>
                  </a:ext>
                </a:extLst>
              </p:cNvPr>
              <p:cNvPicPr>
                <a:picLocks noChangeAspect="1"/>
              </p:cNvPicPr>
              <p:nvPr/>
            </p:nvPicPr>
            <p:blipFill rotWithShape="1">
              <a:blip r:embed="rId6">
                <a:extLst>
                  <a:ext uri="{28A0092B-C50C-407E-A947-70E740481C1C}">
                    <a14:useLocalDpi xmlns:a14="http://schemas.microsoft.com/office/drawing/2010/main" val="0"/>
                  </a:ext>
                </a:extLst>
              </a:blip>
              <a:srcRect l="12802" t="11314" r="17639" b="11732"/>
              <a:stretch/>
            </p:blipFill>
            <p:spPr>
              <a:xfrm>
                <a:off x="4217528" y="2267218"/>
                <a:ext cx="1882483" cy="1897516"/>
              </a:xfrm>
              <a:prstGeom prst="rect">
                <a:avLst/>
              </a:prstGeom>
            </p:spPr>
          </p:pic>
        </p:grpSp>
        <p:sp>
          <p:nvSpPr>
            <p:cNvPr id="23" name="TextBox 22">
              <a:extLst>
                <a:ext uri="{FF2B5EF4-FFF2-40B4-BE49-F238E27FC236}">
                  <a16:creationId xmlns:a16="http://schemas.microsoft.com/office/drawing/2014/main" id="{670BE8E8-4DBC-4D79-9A53-99EF69D9CE7E}"/>
                </a:ext>
              </a:extLst>
            </p:cNvPr>
            <p:cNvSpPr txBox="1"/>
            <p:nvPr/>
          </p:nvSpPr>
          <p:spPr>
            <a:xfrm>
              <a:off x="4730839" y="4570446"/>
              <a:ext cx="2635040" cy="369332"/>
            </a:xfrm>
            <a:prstGeom prst="rect">
              <a:avLst/>
            </a:prstGeom>
            <a:noFill/>
          </p:spPr>
          <p:txBody>
            <a:bodyPr wrap="square" rtlCol="0">
              <a:spAutoFit/>
            </a:bodyPr>
            <a:lstStyle/>
            <a:p>
              <a:pPr algn="ctr"/>
              <a:r>
                <a:rPr lang="en-US" dirty="0"/>
                <a:t>Pressure/Vacuum Vents</a:t>
              </a:r>
            </a:p>
          </p:txBody>
        </p:sp>
      </p:grpSp>
      <p:grpSp>
        <p:nvGrpSpPr>
          <p:cNvPr id="28" name="Group 27">
            <a:extLst>
              <a:ext uri="{FF2B5EF4-FFF2-40B4-BE49-F238E27FC236}">
                <a16:creationId xmlns:a16="http://schemas.microsoft.com/office/drawing/2014/main" id="{9706CDE5-7563-4F36-AE8C-045FD282D9DD}"/>
              </a:ext>
            </a:extLst>
          </p:cNvPr>
          <p:cNvGrpSpPr/>
          <p:nvPr/>
        </p:nvGrpSpPr>
        <p:grpSpPr>
          <a:xfrm>
            <a:off x="9040621" y="2518975"/>
            <a:ext cx="2737462" cy="3764717"/>
            <a:chOff x="8841394" y="2455179"/>
            <a:chExt cx="2737462" cy="3764717"/>
          </a:xfrm>
        </p:grpSpPr>
        <p:grpSp>
          <p:nvGrpSpPr>
            <p:cNvPr id="20" name="Group 19">
              <a:extLst>
                <a:ext uri="{FF2B5EF4-FFF2-40B4-BE49-F238E27FC236}">
                  <a16:creationId xmlns:a16="http://schemas.microsoft.com/office/drawing/2014/main" id="{F9B08613-D214-4F44-82E2-B42772EE03FB}"/>
                </a:ext>
              </a:extLst>
            </p:cNvPr>
            <p:cNvGrpSpPr/>
            <p:nvPr/>
          </p:nvGrpSpPr>
          <p:grpSpPr>
            <a:xfrm>
              <a:off x="8841394" y="2455179"/>
              <a:ext cx="2737462" cy="3316452"/>
              <a:chOff x="8965721" y="2929189"/>
              <a:chExt cx="2395066" cy="2901637"/>
            </a:xfrm>
          </p:grpSpPr>
          <p:pic>
            <p:nvPicPr>
              <p:cNvPr id="3" name="Picture 2" descr="A picture containing white&#10;&#10;Description automatically generated">
                <a:extLst>
                  <a:ext uri="{FF2B5EF4-FFF2-40B4-BE49-F238E27FC236}">
                    <a16:creationId xmlns:a16="http://schemas.microsoft.com/office/drawing/2014/main" id="{6E544D24-8178-4E9E-ACC6-7E36DA229B79}"/>
                  </a:ext>
                </a:extLst>
              </p:cNvPr>
              <p:cNvPicPr>
                <a:picLocks noChangeAspect="1"/>
              </p:cNvPicPr>
              <p:nvPr/>
            </p:nvPicPr>
            <p:blipFill rotWithShape="1">
              <a:blip r:embed="rId7">
                <a:extLst>
                  <a:ext uri="{28A0092B-C50C-407E-A947-70E740481C1C}">
                    <a14:useLocalDpi xmlns:a14="http://schemas.microsoft.com/office/drawing/2010/main" val="0"/>
                  </a:ext>
                </a:extLst>
              </a:blip>
              <a:srcRect l="8039" t="27368" r="7268" b="33835"/>
              <a:stretch/>
            </p:blipFill>
            <p:spPr>
              <a:xfrm>
                <a:off x="8965721" y="2929189"/>
                <a:ext cx="2395066" cy="999622"/>
              </a:xfrm>
              <a:prstGeom prst="rect">
                <a:avLst/>
              </a:prstGeom>
            </p:spPr>
          </p:pic>
          <p:pic>
            <p:nvPicPr>
              <p:cNvPr id="17" name="Picture 16" descr="A picture containing photo, sitting, white, black&#10;&#10;Description automatically generated">
                <a:extLst>
                  <a:ext uri="{FF2B5EF4-FFF2-40B4-BE49-F238E27FC236}">
                    <a16:creationId xmlns:a16="http://schemas.microsoft.com/office/drawing/2014/main" id="{599635DD-3EF4-4EB5-85B0-946EC42544F2}"/>
                  </a:ext>
                </a:extLst>
              </p:cNvPr>
              <p:cNvPicPr>
                <a:picLocks noChangeAspect="1"/>
              </p:cNvPicPr>
              <p:nvPr/>
            </p:nvPicPr>
            <p:blipFill rotWithShape="1">
              <a:blip r:embed="rId8">
                <a:extLst>
                  <a:ext uri="{28A0092B-C50C-407E-A947-70E740481C1C}">
                    <a14:useLocalDpi xmlns:a14="http://schemas.microsoft.com/office/drawing/2010/main" val="0"/>
                  </a:ext>
                </a:extLst>
              </a:blip>
              <a:srcRect l="23045" t="22747" r="20338" b="27956"/>
              <a:stretch/>
            </p:blipFill>
            <p:spPr>
              <a:xfrm>
                <a:off x="9130234" y="4191819"/>
                <a:ext cx="2066039" cy="1639007"/>
              </a:xfrm>
              <a:prstGeom prst="rect">
                <a:avLst/>
              </a:prstGeom>
            </p:spPr>
          </p:pic>
        </p:grpSp>
        <p:sp>
          <p:nvSpPr>
            <p:cNvPr id="24" name="TextBox 23">
              <a:extLst>
                <a:ext uri="{FF2B5EF4-FFF2-40B4-BE49-F238E27FC236}">
                  <a16:creationId xmlns:a16="http://schemas.microsoft.com/office/drawing/2014/main" id="{91EE031C-5A0C-40ED-84C8-62C44158A599}"/>
                </a:ext>
              </a:extLst>
            </p:cNvPr>
            <p:cNvSpPr txBox="1"/>
            <p:nvPr/>
          </p:nvSpPr>
          <p:spPr>
            <a:xfrm>
              <a:off x="9180124" y="5850564"/>
              <a:ext cx="2060001" cy="369332"/>
            </a:xfrm>
            <a:prstGeom prst="rect">
              <a:avLst/>
            </a:prstGeom>
            <a:noFill/>
          </p:spPr>
          <p:txBody>
            <a:bodyPr wrap="square" rtlCol="0">
              <a:spAutoFit/>
            </a:bodyPr>
            <a:lstStyle/>
            <a:p>
              <a:pPr algn="ctr"/>
              <a:r>
                <a:rPr lang="en-US" dirty="0"/>
                <a:t>Open Air Vents</a:t>
              </a:r>
            </a:p>
          </p:txBody>
        </p:sp>
      </p:grpSp>
      <p:cxnSp>
        <p:nvCxnSpPr>
          <p:cNvPr id="30" name="Straight Connector 29">
            <a:extLst>
              <a:ext uri="{FF2B5EF4-FFF2-40B4-BE49-F238E27FC236}">
                <a16:creationId xmlns:a16="http://schemas.microsoft.com/office/drawing/2014/main" id="{707FB9AF-C030-4D76-819C-0D7F3DF7048B}"/>
              </a:ext>
            </a:extLst>
          </p:cNvPr>
          <p:cNvCxnSpPr/>
          <p:nvPr/>
        </p:nvCxnSpPr>
        <p:spPr>
          <a:xfrm>
            <a:off x="4263657" y="2169042"/>
            <a:ext cx="0" cy="43380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6607714-8545-49DE-9586-63F166E366BA}"/>
              </a:ext>
            </a:extLst>
          </p:cNvPr>
          <p:cNvCxnSpPr/>
          <p:nvPr/>
        </p:nvCxnSpPr>
        <p:spPr>
          <a:xfrm>
            <a:off x="8605284" y="2169042"/>
            <a:ext cx="0" cy="43380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7450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FF3EF288-FF0E-4133-A963-DBA0DD319166}"/>
              </a:ext>
            </a:extLst>
          </p:cNvPr>
          <p:cNvGrpSpPr/>
          <p:nvPr/>
        </p:nvGrpSpPr>
        <p:grpSpPr>
          <a:xfrm>
            <a:off x="228601" y="223477"/>
            <a:ext cx="11742820" cy="1694746"/>
            <a:chOff x="228601" y="223477"/>
            <a:chExt cx="11742820" cy="1694746"/>
          </a:xfrm>
        </p:grpSpPr>
        <p:grpSp>
          <p:nvGrpSpPr>
            <p:cNvPr id="22" name="Group 21">
              <a:extLst>
                <a:ext uri="{FF2B5EF4-FFF2-40B4-BE49-F238E27FC236}">
                  <a16:creationId xmlns:a16="http://schemas.microsoft.com/office/drawing/2014/main" id="{6BAC7F9D-7131-4352-8450-B47903B7A1E3}"/>
                </a:ext>
              </a:extLst>
            </p:cNvPr>
            <p:cNvGrpSpPr/>
            <p:nvPr/>
          </p:nvGrpSpPr>
          <p:grpSpPr>
            <a:xfrm>
              <a:off x="228601" y="223477"/>
              <a:ext cx="11742820" cy="1694746"/>
              <a:chOff x="288758" y="4536460"/>
              <a:chExt cx="11626736" cy="2032782"/>
            </a:xfrm>
            <a:solidFill>
              <a:srgbClr val="4F4F4F"/>
            </a:solidFill>
          </p:grpSpPr>
          <p:sp>
            <p:nvSpPr>
              <p:cNvPr id="19" name="Rectangle 18">
                <a:extLst>
                  <a:ext uri="{FF2B5EF4-FFF2-40B4-BE49-F238E27FC236}">
                    <a16:creationId xmlns:a16="http://schemas.microsoft.com/office/drawing/2014/main" id="{510257CA-5965-4F88-AF84-3B407B969DBE}"/>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9607BDC-AD85-4F5A-99EE-36D335B2EF87}"/>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Connector 26">
              <a:extLst>
                <a:ext uri="{FF2B5EF4-FFF2-40B4-BE49-F238E27FC236}">
                  <a16:creationId xmlns:a16="http://schemas.microsoft.com/office/drawing/2014/main" id="{975F4CC2-3C97-4214-92A3-E2F04625DEC5}"/>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AA0A0ED7-ADC3-4FEB-9A89-A09BB369E5BC}"/>
              </a:ext>
            </a:extLst>
          </p:cNvPr>
          <p:cNvGrpSpPr/>
          <p:nvPr/>
        </p:nvGrpSpPr>
        <p:grpSpPr>
          <a:xfrm>
            <a:off x="393097" y="2039242"/>
            <a:ext cx="3469578" cy="4136286"/>
            <a:chOff x="717955" y="2186064"/>
            <a:chExt cx="3469578" cy="4136286"/>
          </a:xfrm>
        </p:grpSpPr>
        <p:pic>
          <p:nvPicPr>
            <p:cNvPr id="5" name="Picture 4" descr="A large clock mounted to the side&#10;&#10;Description automatically generated">
              <a:extLst>
                <a:ext uri="{FF2B5EF4-FFF2-40B4-BE49-F238E27FC236}">
                  <a16:creationId xmlns:a16="http://schemas.microsoft.com/office/drawing/2014/main" id="{4A310CDD-E74F-4DA5-BEF7-E804E09E2905}"/>
                </a:ext>
              </a:extLst>
            </p:cNvPr>
            <p:cNvPicPr>
              <a:picLocks noChangeAspect="1"/>
            </p:cNvPicPr>
            <p:nvPr/>
          </p:nvPicPr>
          <p:blipFill rotWithShape="1">
            <a:blip r:embed="rId3">
              <a:extLst>
                <a:ext uri="{28A0092B-C50C-407E-A947-70E740481C1C}">
                  <a14:useLocalDpi xmlns:a14="http://schemas.microsoft.com/office/drawing/2010/main" val="0"/>
                </a:ext>
              </a:extLst>
            </a:blip>
            <a:srcRect l="26525" t="10563" r="32796" b="13904"/>
            <a:stretch/>
          </p:blipFill>
          <p:spPr>
            <a:xfrm>
              <a:off x="757989" y="2186064"/>
              <a:ext cx="2817478" cy="3492033"/>
            </a:xfrm>
            <a:prstGeom prst="rect">
              <a:avLst/>
            </a:prstGeom>
          </p:spPr>
        </p:pic>
        <p:sp>
          <p:nvSpPr>
            <p:cNvPr id="12" name="TextBox 11">
              <a:extLst>
                <a:ext uri="{FF2B5EF4-FFF2-40B4-BE49-F238E27FC236}">
                  <a16:creationId xmlns:a16="http://schemas.microsoft.com/office/drawing/2014/main" id="{62046B39-5484-463F-814D-7EAF0F066782}"/>
                </a:ext>
              </a:extLst>
            </p:cNvPr>
            <p:cNvSpPr txBox="1"/>
            <p:nvPr/>
          </p:nvSpPr>
          <p:spPr>
            <a:xfrm>
              <a:off x="717955" y="5737575"/>
              <a:ext cx="3469578" cy="584775"/>
            </a:xfrm>
            <a:prstGeom prst="rect">
              <a:avLst/>
            </a:prstGeom>
            <a:noFill/>
          </p:spPr>
          <p:txBody>
            <a:bodyPr wrap="square" rtlCol="0">
              <a:spAutoFit/>
            </a:bodyPr>
            <a:lstStyle/>
            <a:p>
              <a:pPr algn="ctr">
                <a:spcAft>
                  <a:spcPts val="600"/>
                </a:spcAft>
              </a:pPr>
              <a:r>
                <a:rPr lang="en-US" sz="3200" dirty="0"/>
                <a:t>818 Clock Gauge</a:t>
              </a:r>
            </a:p>
          </p:txBody>
        </p:sp>
      </p:grpSp>
      <p:grpSp>
        <p:nvGrpSpPr>
          <p:cNvPr id="33" name="Group 32">
            <a:extLst>
              <a:ext uri="{FF2B5EF4-FFF2-40B4-BE49-F238E27FC236}">
                <a16:creationId xmlns:a16="http://schemas.microsoft.com/office/drawing/2014/main" id="{5D6745EF-780E-4325-9C7F-BD9D2B501A52}"/>
              </a:ext>
            </a:extLst>
          </p:cNvPr>
          <p:cNvGrpSpPr/>
          <p:nvPr/>
        </p:nvGrpSpPr>
        <p:grpSpPr>
          <a:xfrm>
            <a:off x="4150745" y="2226953"/>
            <a:ext cx="3678724" cy="3985117"/>
            <a:chOff x="4553683" y="2327688"/>
            <a:chExt cx="3678724" cy="3985117"/>
          </a:xfrm>
        </p:grpSpPr>
        <p:pic>
          <p:nvPicPr>
            <p:cNvPr id="32" name="Picture 31" descr="A picture containing bottle&#10;&#10;Description automatically generated">
              <a:extLst>
                <a:ext uri="{FF2B5EF4-FFF2-40B4-BE49-F238E27FC236}">
                  <a16:creationId xmlns:a16="http://schemas.microsoft.com/office/drawing/2014/main" id="{376C3ECB-D954-48E9-9D98-2315ECCD8FA6}"/>
                </a:ext>
              </a:extLst>
            </p:cNvPr>
            <p:cNvPicPr>
              <a:picLocks noChangeAspect="1"/>
            </p:cNvPicPr>
            <p:nvPr/>
          </p:nvPicPr>
          <p:blipFill rotWithShape="1">
            <a:blip r:embed="rId4">
              <a:extLst>
                <a:ext uri="{28A0092B-C50C-407E-A947-70E740481C1C}">
                  <a14:useLocalDpi xmlns:a14="http://schemas.microsoft.com/office/drawing/2010/main" val="0"/>
                </a:ext>
              </a:extLst>
            </a:blip>
            <a:srcRect l="33695" t="21257" r="28633" b="21113"/>
            <a:stretch/>
          </p:blipFill>
          <p:spPr>
            <a:xfrm>
              <a:off x="6312267" y="4520462"/>
              <a:ext cx="1758584" cy="1792343"/>
            </a:xfrm>
            <a:prstGeom prst="rect">
              <a:avLst/>
            </a:prstGeom>
          </p:spPr>
        </p:pic>
        <p:pic>
          <p:nvPicPr>
            <p:cNvPr id="4" name="Picture 3" descr="A close up of a pole&#10;&#10;Description automatically generated">
              <a:extLst>
                <a:ext uri="{FF2B5EF4-FFF2-40B4-BE49-F238E27FC236}">
                  <a16:creationId xmlns:a16="http://schemas.microsoft.com/office/drawing/2014/main" id="{22E8BBFB-B4F5-4D9E-8E81-0656AD504279}"/>
                </a:ext>
              </a:extLst>
            </p:cNvPr>
            <p:cNvPicPr>
              <a:picLocks noChangeAspect="1"/>
            </p:cNvPicPr>
            <p:nvPr/>
          </p:nvPicPr>
          <p:blipFill rotWithShape="1">
            <a:blip r:embed="rId5">
              <a:extLst>
                <a:ext uri="{28A0092B-C50C-407E-A947-70E740481C1C}">
                  <a14:useLocalDpi xmlns:a14="http://schemas.microsoft.com/office/drawing/2010/main" val="0"/>
                </a:ext>
              </a:extLst>
            </a:blip>
            <a:srcRect l="26342" t="3222" r="31084" b="4289"/>
            <a:stretch/>
          </p:blipFill>
          <p:spPr>
            <a:xfrm>
              <a:off x="4553683" y="2327688"/>
              <a:ext cx="1758584" cy="3820449"/>
            </a:xfrm>
            <a:prstGeom prst="rect">
              <a:avLst/>
            </a:prstGeom>
          </p:spPr>
        </p:pic>
        <p:sp>
          <p:nvSpPr>
            <p:cNvPr id="14" name="TextBox 13">
              <a:extLst>
                <a:ext uri="{FF2B5EF4-FFF2-40B4-BE49-F238E27FC236}">
                  <a16:creationId xmlns:a16="http://schemas.microsoft.com/office/drawing/2014/main" id="{1EADE4E4-1FDB-4FA9-9B07-ECF8568CAAD5}"/>
                </a:ext>
              </a:extLst>
            </p:cNvPr>
            <p:cNvSpPr txBox="1"/>
            <p:nvPr/>
          </p:nvSpPr>
          <p:spPr>
            <a:xfrm>
              <a:off x="5629029" y="2397653"/>
              <a:ext cx="2603378" cy="1077218"/>
            </a:xfrm>
            <a:prstGeom prst="rect">
              <a:avLst/>
            </a:prstGeom>
            <a:noFill/>
          </p:spPr>
          <p:txBody>
            <a:bodyPr wrap="square" rtlCol="0">
              <a:spAutoFit/>
            </a:bodyPr>
            <a:lstStyle/>
            <a:p>
              <a:pPr algn="ctr">
                <a:spcAft>
                  <a:spcPts val="600"/>
                </a:spcAft>
              </a:pPr>
              <a:r>
                <a:rPr lang="en-US" sz="3200" dirty="0"/>
                <a:t>Swing Arm Gauge</a:t>
              </a:r>
            </a:p>
          </p:txBody>
        </p:sp>
      </p:grpSp>
      <p:grpSp>
        <p:nvGrpSpPr>
          <p:cNvPr id="36" name="Group 35">
            <a:extLst>
              <a:ext uri="{FF2B5EF4-FFF2-40B4-BE49-F238E27FC236}">
                <a16:creationId xmlns:a16="http://schemas.microsoft.com/office/drawing/2014/main" id="{B73ACD3B-51DD-4BE5-A53D-1081AACBE3CC}"/>
              </a:ext>
            </a:extLst>
          </p:cNvPr>
          <p:cNvGrpSpPr/>
          <p:nvPr/>
        </p:nvGrpSpPr>
        <p:grpSpPr>
          <a:xfrm>
            <a:off x="8117248" y="2356920"/>
            <a:ext cx="3854173" cy="3508015"/>
            <a:chOff x="8117248" y="2525506"/>
            <a:chExt cx="3854173" cy="3508015"/>
          </a:xfrm>
        </p:grpSpPr>
        <p:pic>
          <p:nvPicPr>
            <p:cNvPr id="6" name="Picture 5" descr="A close up of a device&#10;&#10;Description automatically generated">
              <a:extLst>
                <a:ext uri="{FF2B5EF4-FFF2-40B4-BE49-F238E27FC236}">
                  <a16:creationId xmlns:a16="http://schemas.microsoft.com/office/drawing/2014/main" id="{7CF9C68A-4EEF-42CA-8277-B6F631C28CFF}"/>
                </a:ext>
              </a:extLst>
            </p:cNvPr>
            <p:cNvPicPr>
              <a:picLocks noChangeAspect="1"/>
            </p:cNvPicPr>
            <p:nvPr/>
          </p:nvPicPr>
          <p:blipFill rotWithShape="1">
            <a:blip r:embed="rId6">
              <a:extLst>
                <a:ext uri="{28A0092B-C50C-407E-A947-70E740481C1C}">
                  <a14:useLocalDpi xmlns:a14="http://schemas.microsoft.com/office/drawing/2010/main" val="0"/>
                </a:ext>
              </a:extLst>
            </a:blip>
            <a:srcRect l="17075" t="9886" r="24806" b="11671"/>
            <a:stretch/>
          </p:blipFill>
          <p:spPr>
            <a:xfrm>
              <a:off x="8278804" y="2525506"/>
              <a:ext cx="3247450" cy="2925726"/>
            </a:xfrm>
            <a:prstGeom prst="rect">
              <a:avLst/>
            </a:prstGeom>
          </p:spPr>
        </p:pic>
        <p:sp>
          <p:nvSpPr>
            <p:cNvPr id="16" name="TextBox 15">
              <a:extLst>
                <a:ext uri="{FF2B5EF4-FFF2-40B4-BE49-F238E27FC236}">
                  <a16:creationId xmlns:a16="http://schemas.microsoft.com/office/drawing/2014/main" id="{9D3B84E2-58F0-4ED8-A91A-8674088E1EC6}"/>
                </a:ext>
              </a:extLst>
            </p:cNvPr>
            <p:cNvSpPr txBox="1"/>
            <p:nvPr/>
          </p:nvSpPr>
          <p:spPr>
            <a:xfrm>
              <a:off x="8117248" y="5448746"/>
              <a:ext cx="3854173" cy="584775"/>
            </a:xfrm>
            <a:prstGeom prst="rect">
              <a:avLst/>
            </a:prstGeom>
            <a:noFill/>
          </p:spPr>
          <p:txBody>
            <a:bodyPr wrap="square" rtlCol="0">
              <a:spAutoFit/>
            </a:bodyPr>
            <a:lstStyle/>
            <a:p>
              <a:pPr algn="ctr">
                <a:spcAft>
                  <a:spcPts val="600"/>
                </a:spcAft>
              </a:pPr>
              <a:r>
                <a:rPr lang="en-US" sz="3200" dirty="0"/>
                <a:t>200TG Mechanical</a:t>
              </a:r>
            </a:p>
          </p:txBody>
        </p:sp>
      </p:grpSp>
      <p:sp>
        <p:nvSpPr>
          <p:cNvPr id="2" name="Title 1">
            <a:extLst>
              <a:ext uri="{FF2B5EF4-FFF2-40B4-BE49-F238E27FC236}">
                <a16:creationId xmlns:a16="http://schemas.microsoft.com/office/drawing/2014/main" id="{0ED5943D-80A4-47B3-9829-28362006509E}"/>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Tank Gauging</a:t>
            </a:r>
          </a:p>
        </p:txBody>
      </p:sp>
      <p:cxnSp>
        <p:nvCxnSpPr>
          <p:cNvPr id="38" name="Straight Connector 37">
            <a:extLst>
              <a:ext uri="{FF2B5EF4-FFF2-40B4-BE49-F238E27FC236}">
                <a16:creationId xmlns:a16="http://schemas.microsoft.com/office/drawing/2014/main" id="{3504827F-6672-45A6-B67A-3DF7C9F10E58}"/>
              </a:ext>
            </a:extLst>
          </p:cNvPr>
          <p:cNvCxnSpPr/>
          <p:nvPr/>
        </p:nvCxnSpPr>
        <p:spPr>
          <a:xfrm>
            <a:off x="4006515" y="21357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5ADF227-6D55-483D-943D-66EDE18E8C05}"/>
              </a:ext>
            </a:extLst>
          </p:cNvPr>
          <p:cNvCxnSpPr/>
          <p:nvPr/>
        </p:nvCxnSpPr>
        <p:spPr>
          <a:xfrm>
            <a:off x="7948863" y="2135786"/>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753CAA5-B820-BDC9-C076-974B6230E88E}"/>
              </a:ext>
            </a:extLst>
          </p:cNvPr>
          <p:cNvSpPr txBox="1"/>
          <p:nvPr/>
        </p:nvSpPr>
        <p:spPr>
          <a:xfrm>
            <a:off x="448407" y="6125640"/>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Warranty</a:t>
            </a:r>
          </a:p>
        </p:txBody>
      </p:sp>
      <p:sp>
        <p:nvSpPr>
          <p:cNvPr id="7" name="TextBox 6">
            <a:extLst>
              <a:ext uri="{FF2B5EF4-FFF2-40B4-BE49-F238E27FC236}">
                <a16:creationId xmlns:a16="http://schemas.microsoft.com/office/drawing/2014/main" id="{F2BFE86C-30BF-453D-4C06-3BA17C8FB795}"/>
              </a:ext>
            </a:extLst>
          </p:cNvPr>
          <p:cNvSpPr txBox="1"/>
          <p:nvPr/>
        </p:nvSpPr>
        <p:spPr>
          <a:xfrm>
            <a:off x="4445735" y="6079449"/>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a:t>
            </a:r>
          </a:p>
        </p:txBody>
      </p:sp>
      <p:sp>
        <p:nvSpPr>
          <p:cNvPr id="9" name="TextBox 8">
            <a:extLst>
              <a:ext uri="{FF2B5EF4-FFF2-40B4-BE49-F238E27FC236}">
                <a16:creationId xmlns:a16="http://schemas.microsoft.com/office/drawing/2014/main" id="{48BE9823-6269-6BDE-1914-A70CA11818D7}"/>
              </a:ext>
            </a:extLst>
          </p:cNvPr>
          <p:cNvSpPr txBox="1"/>
          <p:nvPr/>
        </p:nvSpPr>
        <p:spPr>
          <a:xfrm>
            <a:off x="8433318" y="6043804"/>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a:t>
            </a:r>
          </a:p>
        </p:txBody>
      </p:sp>
    </p:spTree>
    <p:extLst>
      <p:ext uri="{BB962C8B-B14F-4D97-AF65-F5344CB8AC3E}">
        <p14:creationId xmlns:p14="http://schemas.microsoft.com/office/powerpoint/2010/main" val="1593023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black sign with white text&#10;&#10;Description automatically generated">
            <a:extLst>
              <a:ext uri="{FF2B5EF4-FFF2-40B4-BE49-F238E27FC236}">
                <a16:creationId xmlns:a16="http://schemas.microsoft.com/office/drawing/2014/main" id="{48BC715E-CB47-4809-877C-7B57106B5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0156" y="2119743"/>
            <a:ext cx="1718984" cy="3997637"/>
          </a:xfrm>
          <a:prstGeom prst="rect">
            <a:avLst/>
          </a:prstGeom>
        </p:spPr>
      </p:pic>
      <p:pic>
        <p:nvPicPr>
          <p:cNvPr id="19" name="Picture 18" descr="A close up of a gauge&#10;&#10;Description automatically generated">
            <a:extLst>
              <a:ext uri="{FF2B5EF4-FFF2-40B4-BE49-F238E27FC236}">
                <a16:creationId xmlns:a16="http://schemas.microsoft.com/office/drawing/2014/main" id="{36307579-EF26-4320-BE0E-3DC15CFD1857}"/>
              </a:ext>
            </a:extLst>
          </p:cNvPr>
          <p:cNvPicPr>
            <a:picLocks noChangeAspect="1"/>
          </p:cNvPicPr>
          <p:nvPr/>
        </p:nvPicPr>
        <p:blipFill rotWithShape="1">
          <a:blip r:embed="rId4">
            <a:extLst>
              <a:ext uri="{28A0092B-C50C-407E-A947-70E740481C1C}">
                <a14:useLocalDpi xmlns:a14="http://schemas.microsoft.com/office/drawing/2010/main" val="0"/>
              </a:ext>
            </a:extLst>
          </a:blip>
          <a:srcRect l="23014" t="13267" r="23264" b="23849"/>
          <a:stretch/>
        </p:blipFill>
        <p:spPr>
          <a:xfrm>
            <a:off x="4023844" y="2119743"/>
            <a:ext cx="4114960" cy="3215177"/>
          </a:xfrm>
          <a:prstGeom prst="rect">
            <a:avLst/>
          </a:prstGeom>
        </p:spPr>
      </p:pic>
      <p:pic>
        <p:nvPicPr>
          <p:cNvPr id="21" name="Picture 20" descr="A close up of a device&#10;&#10;Description automatically generated">
            <a:extLst>
              <a:ext uri="{FF2B5EF4-FFF2-40B4-BE49-F238E27FC236}">
                <a16:creationId xmlns:a16="http://schemas.microsoft.com/office/drawing/2014/main" id="{DC29250F-A9DA-4900-9F64-336A18339CF7}"/>
              </a:ext>
            </a:extLst>
          </p:cNvPr>
          <p:cNvPicPr>
            <a:picLocks noChangeAspect="1"/>
          </p:cNvPicPr>
          <p:nvPr/>
        </p:nvPicPr>
        <p:blipFill rotWithShape="1">
          <a:blip r:embed="rId5">
            <a:extLst>
              <a:ext uri="{28A0092B-C50C-407E-A947-70E740481C1C}">
                <a14:useLocalDpi xmlns:a14="http://schemas.microsoft.com/office/drawing/2010/main" val="0"/>
              </a:ext>
            </a:extLst>
          </a:blip>
          <a:srcRect l="19383" t="11925" r="20887" b="8760"/>
          <a:stretch/>
        </p:blipFill>
        <p:spPr>
          <a:xfrm>
            <a:off x="315844" y="2119743"/>
            <a:ext cx="2754425" cy="3657600"/>
          </a:xfrm>
          <a:prstGeom prst="rect">
            <a:avLst/>
          </a:prstGeom>
        </p:spPr>
      </p:pic>
      <p:grpSp>
        <p:nvGrpSpPr>
          <p:cNvPr id="43" name="Group 42">
            <a:extLst>
              <a:ext uri="{FF2B5EF4-FFF2-40B4-BE49-F238E27FC236}">
                <a16:creationId xmlns:a16="http://schemas.microsoft.com/office/drawing/2014/main" id="{778FC981-18DC-48AA-9F31-BD470B6BC136}"/>
              </a:ext>
            </a:extLst>
          </p:cNvPr>
          <p:cNvGrpSpPr/>
          <p:nvPr/>
        </p:nvGrpSpPr>
        <p:grpSpPr>
          <a:xfrm>
            <a:off x="228601" y="223477"/>
            <a:ext cx="11742820" cy="1694746"/>
            <a:chOff x="228601" y="223477"/>
            <a:chExt cx="11742820" cy="1694746"/>
          </a:xfrm>
        </p:grpSpPr>
        <p:grpSp>
          <p:nvGrpSpPr>
            <p:cNvPr id="45" name="Group 44">
              <a:extLst>
                <a:ext uri="{FF2B5EF4-FFF2-40B4-BE49-F238E27FC236}">
                  <a16:creationId xmlns:a16="http://schemas.microsoft.com/office/drawing/2014/main" id="{819284C8-E4A2-4B79-92C1-DEF1B35580D3}"/>
                </a:ext>
              </a:extLst>
            </p:cNvPr>
            <p:cNvGrpSpPr/>
            <p:nvPr/>
          </p:nvGrpSpPr>
          <p:grpSpPr>
            <a:xfrm>
              <a:off x="228601" y="223477"/>
              <a:ext cx="11742820" cy="1694746"/>
              <a:chOff x="288758" y="4536460"/>
              <a:chExt cx="11626736" cy="2032782"/>
            </a:xfrm>
            <a:solidFill>
              <a:srgbClr val="4F4F4F"/>
            </a:solidFill>
          </p:grpSpPr>
          <p:sp>
            <p:nvSpPr>
              <p:cNvPr id="47" name="Rectangle 46">
                <a:extLst>
                  <a:ext uri="{FF2B5EF4-FFF2-40B4-BE49-F238E27FC236}">
                    <a16:creationId xmlns:a16="http://schemas.microsoft.com/office/drawing/2014/main" id="{7BD07149-816E-479A-9922-F11CA0DBF3C3}"/>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D2F1B2B6-2311-4715-B5E0-75FF16C3A8AF}"/>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6" name="Straight Connector 45">
              <a:extLst>
                <a:ext uri="{FF2B5EF4-FFF2-40B4-BE49-F238E27FC236}">
                  <a16:creationId xmlns:a16="http://schemas.microsoft.com/office/drawing/2014/main" id="{C994656D-1C28-43B7-BFE8-5246DE59251D}"/>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9" name="Title 1">
            <a:extLst>
              <a:ext uri="{FF2B5EF4-FFF2-40B4-BE49-F238E27FC236}">
                <a16:creationId xmlns:a16="http://schemas.microsoft.com/office/drawing/2014/main" id="{3CEBEBFA-F8E5-4649-A30B-E8443EBF7AF4}"/>
              </a:ext>
            </a:extLst>
          </p:cNvPr>
          <p:cNvSpPr txBox="1">
            <a:spLocks/>
          </p:cNvSpPr>
          <p:nvPr/>
        </p:nvSpPr>
        <p:spPr>
          <a:xfrm>
            <a:off x="456562" y="433547"/>
            <a:ext cx="11249525" cy="11316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Tank Gauging Alarms</a:t>
            </a:r>
          </a:p>
        </p:txBody>
      </p:sp>
      <p:cxnSp>
        <p:nvCxnSpPr>
          <p:cNvPr id="50" name="Straight Connector 49">
            <a:extLst>
              <a:ext uri="{FF2B5EF4-FFF2-40B4-BE49-F238E27FC236}">
                <a16:creationId xmlns:a16="http://schemas.microsoft.com/office/drawing/2014/main" id="{8C803B6C-582B-4854-94E0-D2EEABF4B6E7}"/>
              </a:ext>
            </a:extLst>
          </p:cNvPr>
          <p:cNvCxnSpPr/>
          <p:nvPr/>
        </p:nvCxnSpPr>
        <p:spPr>
          <a:xfrm>
            <a:off x="3513221" y="2220007"/>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3BB5E95-EE60-4586-9BDA-FB34F765C217}"/>
              </a:ext>
            </a:extLst>
          </p:cNvPr>
          <p:cNvCxnSpPr/>
          <p:nvPr/>
        </p:nvCxnSpPr>
        <p:spPr>
          <a:xfrm>
            <a:off x="8783052" y="2220007"/>
            <a:ext cx="0" cy="41362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CFA53F5-7018-46D9-8DB6-37B5A23CBA73}"/>
              </a:ext>
            </a:extLst>
          </p:cNvPr>
          <p:cNvSpPr txBox="1"/>
          <p:nvPr/>
        </p:nvSpPr>
        <p:spPr>
          <a:xfrm>
            <a:off x="-163484" y="6117380"/>
            <a:ext cx="3771159" cy="707886"/>
          </a:xfrm>
          <a:prstGeom prst="rect">
            <a:avLst/>
          </a:prstGeom>
          <a:noFill/>
        </p:spPr>
        <p:txBody>
          <a:bodyPr wrap="square" rtlCol="0">
            <a:spAutoFit/>
          </a:bodyPr>
          <a:lstStyle/>
          <a:p>
            <a:pPr algn="ctr"/>
            <a:r>
              <a:rPr lang="en-US" sz="2000" dirty="0"/>
              <a:t>Sight Gauge w/ Audible Alarm</a:t>
            </a:r>
          </a:p>
          <a:p>
            <a:pPr algn="ctr"/>
            <a:endParaRPr lang="en-US" sz="2000" dirty="0"/>
          </a:p>
        </p:txBody>
      </p:sp>
      <p:sp>
        <p:nvSpPr>
          <p:cNvPr id="14" name="TextBox 13">
            <a:extLst>
              <a:ext uri="{FF2B5EF4-FFF2-40B4-BE49-F238E27FC236}">
                <a16:creationId xmlns:a16="http://schemas.microsoft.com/office/drawing/2014/main" id="{1D60119B-D292-420E-BBB5-5317CDDF8960}"/>
              </a:ext>
            </a:extLst>
          </p:cNvPr>
          <p:cNvSpPr txBox="1"/>
          <p:nvPr/>
        </p:nvSpPr>
        <p:spPr>
          <a:xfrm>
            <a:off x="4357010" y="6117380"/>
            <a:ext cx="3477980" cy="400110"/>
          </a:xfrm>
          <a:prstGeom prst="rect">
            <a:avLst/>
          </a:prstGeom>
          <a:noFill/>
        </p:spPr>
        <p:txBody>
          <a:bodyPr wrap="square" rtlCol="0">
            <a:spAutoFit/>
          </a:bodyPr>
          <a:lstStyle/>
          <a:p>
            <a:pPr algn="ctr"/>
            <a:r>
              <a:rPr lang="en-US" sz="2000" dirty="0"/>
              <a:t>918 Clock Gauge w/ Alarm</a:t>
            </a:r>
          </a:p>
        </p:txBody>
      </p:sp>
      <p:sp>
        <p:nvSpPr>
          <p:cNvPr id="15" name="TextBox 14">
            <a:extLst>
              <a:ext uri="{FF2B5EF4-FFF2-40B4-BE49-F238E27FC236}">
                <a16:creationId xmlns:a16="http://schemas.microsoft.com/office/drawing/2014/main" id="{E56B3613-9056-4BBB-A4E9-9A567405C686}"/>
              </a:ext>
            </a:extLst>
          </p:cNvPr>
          <p:cNvSpPr txBox="1"/>
          <p:nvPr/>
        </p:nvSpPr>
        <p:spPr>
          <a:xfrm>
            <a:off x="9118945" y="6118845"/>
            <a:ext cx="2685459" cy="400110"/>
          </a:xfrm>
          <a:prstGeom prst="rect">
            <a:avLst/>
          </a:prstGeom>
          <a:noFill/>
        </p:spPr>
        <p:txBody>
          <a:bodyPr wrap="square" rtlCol="0">
            <a:spAutoFit/>
          </a:bodyPr>
          <a:lstStyle/>
          <a:p>
            <a:pPr algn="ctr"/>
            <a:r>
              <a:rPr lang="en-US" sz="2000" dirty="0"/>
              <a:t>High/Low Level Alarm</a:t>
            </a:r>
          </a:p>
        </p:txBody>
      </p:sp>
      <p:sp>
        <p:nvSpPr>
          <p:cNvPr id="3" name="TextBox 2">
            <a:extLst>
              <a:ext uri="{FF2B5EF4-FFF2-40B4-BE49-F238E27FC236}">
                <a16:creationId xmlns:a16="http://schemas.microsoft.com/office/drawing/2014/main" id="{A0D0444B-5A3E-7ABD-A011-2C086F66EF85}"/>
              </a:ext>
            </a:extLst>
          </p:cNvPr>
          <p:cNvSpPr txBox="1"/>
          <p:nvPr/>
        </p:nvSpPr>
        <p:spPr>
          <a:xfrm>
            <a:off x="82040" y="6406255"/>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a:t>
            </a:r>
          </a:p>
        </p:txBody>
      </p:sp>
      <p:sp>
        <p:nvSpPr>
          <p:cNvPr id="4" name="TextBox 3">
            <a:extLst>
              <a:ext uri="{FF2B5EF4-FFF2-40B4-BE49-F238E27FC236}">
                <a16:creationId xmlns:a16="http://schemas.microsoft.com/office/drawing/2014/main" id="{74122C34-0003-E85E-D0C8-3965E4682611}"/>
              </a:ext>
            </a:extLst>
          </p:cNvPr>
          <p:cNvSpPr txBox="1"/>
          <p:nvPr/>
        </p:nvSpPr>
        <p:spPr>
          <a:xfrm>
            <a:off x="4470308" y="6399989"/>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Warranty</a:t>
            </a:r>
          </a:p>
        </p:txBody>
      </p:sp>
      <p:sp>
        <p:nvSpPr>
          <p:cNvPr id="5" name="TextBox 4">
            <a:extLst>
              <a:ext uri="{FF2B5EF4-FFF2-40B4-BE49-F238E27FC236}">
                <a16:creationId xmlns:a16="http://schemas.microsoft.com/office/drawing/2014/main" id="{E1511629-33F1-B733-05CB-01CFD2B9DC15}"/>
              </a:ext>
            </a:extLst>
          </p:cNvPr>
          <p:cNvSpPr txBox="1"/>
          <p:nvPr/>
        </p:nvSpPr>
        <p:spPr>
          <a:xfrm>
            <a:off x="8910447" y="6424452"/>
            <a:ext cx="3222032" cy="456535"/>
          </a:xfrm>
          <a:prstGeom prst="rect">
            <a:avLst/>
          </a:prstGeom>
          <a:noFill/>
        </p:spPr>
        <p:txBody>
          <a:bodyPr wrap="square" rtlCol="0">
            <a:spAutoFit/>
          </a:bodyPr>
          <a:lstStyle/>
          <a:p>
            <a:pPr algn="ctr">
              <a:lnSpc>
                <a:spcPct val="150000"/>
              </a:lnSpc>
            </a:pPr>
            <a:r>
              <a:rPr lang="en-US" b="1" dirty="0">
                <a:solidFill>
                  <a:srgbClr val="FF0000"/>
                </a:solidFill>
              </a:rPr>
              <a:t>1 Year Limited Warranty</a:t>
            </a:r>
          </a:p>
        </p:txBody>
      </p:sp>
    </p:spTree>
    <p:extLst>
      <p:ext uri="{BB962C8B-B14F-4D97-AF65-F5344CB8AC3E}">
        <p14:creationId xmlns:p14="http://schemas.microsoft.com/office/powerpoint/2010/main" val="2070088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778FC981-18DC-48AA-9F31-BD470B6BC136}"/>
              </a:ext>
            </a:extLst>
          </p:cNvPr>
          <p:cNvGrpSpPr/>
          <p:nvPr/>
        </p:nvGrpSpPr>
        <p:grpSpPr>
          <a:xfrm>
            <a:off x="228601" y="223477"/>
            <a:ext cx="11723143" cy="1427293"/>
            <a:chOff x="228601" y="223477"/>
            <a:chExt cx="11742820" cy="1694746"/>
          </a:xfrm>
        </p:grpSpPr>
        <p:grpSp>
          <p:nvGrpSpPr>
            <p:cNvPr id="45" name="Group 44">
              <a:extLst>
                <a:ext uri="{FF2B5EF4-FFF2-40B4-BE49-F238E27FC236}">
                  <a16:creationId xmlns:a16="http://schemas.microsoft.com/office/drawing/2014/main" id="{819284C8-E4A2-4B79-92C1-DEF1B35580D3}"/>
                </a:ext>
              </a:extLst>
            </p:cNvPr>
            <p:cNvGrpSpPr/>
            <p:nvPr/>
          </p:nvGrpSpPr>
          <p:grpSpPr>
            <a:xfrm>
              <a:off x="228601" y="223477"/>
              <a:ext cx="11742820" cy="1694746"/>
              <a:chOff x="288758" y="4536460"/>
              <a:chExt cx="11626736" cy="2032782"/>
            </a:xfrm>
            <a:solidFill>
              <a:srgbClr val="4F4F4F"/>
            </a:solidFill>
          </p:grpSpPr>
          <p:sp>
            <p:nvSpPr>
              <p:cNvPr id="47" name="Rectangle 46">
                <a:extLst>
                  <a:ext uri="{FF2B5EF4-FFF2-40B4-BE49-F238E27FC236}">
                    <a16:creationId xmlns:a16="http://schemas.microsoft.com/office/drawing/2014/main" id="{7BD07149-816E-479A-9922-F11CA0DBF3C3}"/>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D2F1B2B6-2311-4715-B5E0-75FF16C3A8AF}"/>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6" name="Straight Connector 45">
              <a:extLst>
                <a:ext uri="{FF2B5EF4-FFF2-40B4-BE49-F238E27FC236}">
                  <a16:creationId xmlns:a16="http://schemas.microsoft.com/office/drawing/2014/main" id="{C994656D-1C28-43B7-BFE8-5246DE59251D}"/>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9" name="Title 1">
            <a:extLst>
              <a:ext uri="{FF2B5EF4-FFF2-40B4-BE49-F238E27FC236}">
                <a16:creationId xmlns:a16="http://schemas.microsoft.com/office/drawing/2014/main" id="{3CEBEBFA-F8E5-4649-A30B-E8443EBF7AF4}"/>
              </a:ext>
            </a:extLst>
          </p:cNvPr>
          <p:cNvSpPr txBox="1">
            <a:spLocks/>
          </p:cNvSpPr>
          <p:nvPr/>
        </p:nvSpPr>
        <p:spPr>
          <a:xfrm>
            <a:off x="456562" y="433547"/>
            <a:ext cx="11249525" cy="11316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Monitors</a:t>
            </a:r>
          </a:p>
        </p:txBody>
      </p:sp>
      <p:pic>
        <p:nvPicPr>
          <p:cNvPr id="7" name="Picture 6">
            <a:extLst>
              <a:ext uri="{FF2B5EF4-FFF2-40B4-BE49-F238E27FC236}">
                <a16:creationId xmlns:a16="http://schemas.microsoft.com/office/drawing/2014/main" id="{F0C27EC7-9E0E-194A-5E41-DF24734F2D8A}"/>
              </a:ext>
            </a:extLst>
          </p:cNvPr>
          <p:cNvPicPr>
            <a:picLocks noChangeAspect="1"/>
          </p:cNvPicPr>
          <p:nvPr/>
        </p:nvPicPr>
        <p:blipFill rotWithShape="1">
          <a:blip r:embed="rId3"/>
          <a:srcRect t="11826" b="31747"/>
          <a:stretch/>
        </p:blipFill>
        <p:spPr>
          <a:xfrm>
            <a:off x="0" y="1718938"/>
            <a:ext cx="4857009" cy="1710062"/>
          </a:xfrm>
          <a:prstGeom prst="rect">
            <a:avLst/>
          </a:prstGeom>
        </p:spPr>
      </p:pic>
      <p:pic>
        <p:nvPicPr>
          <p:cNvPr id="8" name="Picture 7">
            <a:extLst>
              <a:ext uri="{FF2B5EF4-FFF2-40B4-BE49-F238E27FC236}">
                <a16:creationId xmlns:a16="http://schemas.microsoft.com/office/drawing/2014/main" id="{147014F8-0819-AB61-5B7C-B0F9AC6F1B96}"/>
              </a:ext>
            </a:extLst>
          </p:cNvPr>
          <p:cNvPicPr>
            <a:picLocks noChangeAspect="1"/>
          </p:cNvPicPr>
          <p:nvPr/>
        </p:nvPicPr>
        <p:blipFill>
          <a:blip r:embed="rId4"/>
          <a:stretch>
            <a:fillRect/>
          </a:stretch>
        </p:blipFill>
        <p:spPr>
          <a:xfrm>
            <a:off x="315698" y="3929082"/>
            <a:ext cx="4444342" cy="2521480"/>
          </a:xfrm>
          <a:prstGeom prst="rect">
            <a:avLst/>
          </a:prstGeom>
        </p:spPr>
      </p:pic>
      <p:pic>
        <p:nvPicPr>
          <p:cNvPr id="12" name="Picture 11">
            <a:extLst>
              <a:ext uri="{FF2B5EF4-FFF2-40B4-BE49-F238E27FC236}">
                <a16:creationId xmlns:a16="http://schemas.microsoft.com/office/drawing/2014/main" id="{D36F98D2-6E8D-2A1A-ED58-D9647FBF353B}"/>
              </a:ext>
            </a:extLst>
          </p:cNvPr>
          <p:cNvPicPr>
            <a:picLocks noChangeAspect="1"/>
          </p:cNvPicPr>
          <p:nvPr/>
        </p:nvPicPr>
        <p:blipFill rotWithShape="1">
          <a:blip r:embed="rId5"/>
          <a:srcRect l="2320" t="5812"/>
          <a:stretch/>
        </p:blipFill>
        <p:spPr>
          <a:xfrm>
            <a:off x="4643806" y="1818070"/>
            <a:ext cx="4295966" cy="2817384"/>
          </a:xfrm>
          <a:prstGeom prst="rect">
            <a:avLst/>
          </a:prstGeom>
        </p:spPr>
      </p:pic>
      <p:pic>
        <p:nvPicPr>
          <p:cNvPr id="10" name="Picture 9">
            <a:extLst>
              <a:ext uri="{FF2B5EF4-FFF2-40B4-BE49-F238E27FC236}">
                <a16:creationId xmlns:a16="http://schemas.microsoft.com/office/drawing/2014/main" id="{A0D938A7-8176-1F42-6341-BD962E2210E2}"/>
              </a:ext>
            </a:extLst>
          </p:cNvPr>
          <p:cNvPicPr>
            <a:picLocks noChangeAspect="1"/>
          </p:cNvPicPr>
          <p:nvPr/>
        </p:nvPicPr>
        <p:blipFill>
          <a:blip r:embed="rId6"/>
          <a:stretch>
            <a:fillRect/>
          </a:stretch>
        </p:blipFill>
        <p:spPr>
          <a:xfrm>
            <a:off x="9436764" y="1957892"/>
            <a:ext cx="2412576" cy="4202226"/>
          </a:xfrm>
          <a:prstGeom prst="rect">
            <a:avLst/>
          </a:prstGeom>
        </p:spPr>
      </p:pic>
      <p:pic>
        <p:nvPicPr>
          <p:cNvPr id="5" name="Picture 4">
            <a:extLst>
              <a:ext uri="{FF2B5EF4-FFF2-40B4-BE49-F238E27FC236}">
                <a16:creationId xmlns:a16="http://schemas.microsoft.com/office/drawing/2014/main" id="{2C241A03-BF5A-A4A6-13C2-E5AD43008B45}"/>
              </a:ext>
            </a:extLst>
          </p:cNvPr>
          <p:cNvPicPr>
            <a:picLocks noChangeAspect="1"/>
          </p:cNvPicPr>
          <p:nvPr/>
        </p:nvPicPr>
        <p:blipFill>
          <a:blip r:embed="rId7"/>
          <a:stretch>
            <a:fillRect/>
          </a:stretch>
        </p:blipFill>
        <p:spPr>
          <a:xfrm rot="943429">
            <a:off x="6454665" y="4003722"/>
            <a:ext cx="2796302" cy="2372197"/>
          </a:xfrm>
          <a:prstGeom prst="rect">
            <a:avLst/>
          </a:prstGeom>
        </p:spPr>
      </p:pic>
    </p:spTree>
    <p:extLst>
      <p:ext uri="{BB962C8B-B14F-4D97-AF65-F5344CB8AC3E}">
        <p14:creationId xmlns:p14="http://schemas.microsoft.com/office/powerpoint/2010/main" val="1258163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0470C34-9621-44D3-891F-2FE6D79A0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2931" y="4569749"/>
            <a:ext cx="1946137" cy="2016724"/>
          </a:xfrm>
          <a:prstGeom prst="rect">
            <a:avLst/>
          </a:prstGeom>
        </p:spPr>
      </p:pic>
      <p:pic>
        <p:nvPicPr>
          <p:cNvPr id="6" name="Picture 5">
            <a:extLst>
              <a:ext uri="{FF2B5EF4-FFF2-40B4-BE49-F238E27FC236}">
                <a16:creationId xmlns:a16="http://schemas.microsoft.com/office/drawing/2014/main" id="{4DFFB18B-2AB4-496C-AE37-1507CDD651F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85566" y="5189714"/>
            <a:ext cx="1995710" cy="1377039"/>
          </a:xfrm>
          <a:prstGeom prst="rect">
            <a:avLst/>
          </a:prstGeom>
        </p:spPr>
      </p:pic>
      <p:grpSp>
        <p:nvGrpSpPr>
          <p:cNvPr id="15" name="Group 14">
            <a:extLst>
              <a:ext uri="{FF2B5EF4-FFF2-40B4-BE49-F238E27FC236}">
                <a16:creationId xmlns:a16="http://schemas.microsoft.com/office/drawing/2014/main" id="{543B9BBD-53DE-4DC4-8D44-3241BE6E560F}"/>
              </a:ext>
            </a:extLst>
          </p:cNvPr>
          <p:cNvGrpSpPr/>
          <p:nvPr/>
        </p:nvGrpSpPr>
        <p:grpSpPr>
          <a:xfrm>
            <a:off x="228601" y="223477"/>
            <a:ext cx="11742820" cy="1694746"/>
            <a:chOff x="228601" y="223477"/>
            <a:chExt cx="11742820" cy="1694746"/>
          </a:xfrm>
        </p:grpSpPr>
        <p:grpSp>
          <p:nvGrpSpPr>
            <p:cNvPr id="16" name="Group 15">
              <a:extLst>
                <a:ext uri="{FF2B5EF4-FFF2-40B4-BE49-F238E27FC236}">
                  <a16:creationId xmlns:a16="http://schemas.microsoft.com/office/drawing/2014/main" id="{D59D71A5-A331-4198-8A51-11CEDC1EDB73}"/>
                </a:ext>
              </a:extLst>
            </p:cNvPr>
            <p:cNvGrpSpPr/>
            <p:nvPr/>
          </p:nvGrpSpPr>
          <p:grpSpPr>
            <a:xfrm>
              <a:off x="228601" y="223477"/>
              <a:ext cx="11742820" cy="1694746"/>
              <a:chOff x="288758" y="4536460"/>
              <a:chExt cx="11626736" cy="2032782"/>
            </a:xfrm>
            <a:solidFill>
              <a:srgbClr val="4F4F4F"/>
            </a:solidFill>
          </p:grpSpPr>
          <p:sp>
            <p:nvSpPr>
              <p:cNvPr id="18" name="Rectangle 17">
                <a:extLst>
                  <a:ext uri="{FF2B5EF4-FFF2-40B4-BE49-F238E27FC236}">
                    <a16:creationId xmlns:a16="http://schemas.microsoft.com/office/drawing/2014/main" id="{E323732E-C057-4572-8890-5737317B2943}"/>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3E99411-28E2-4365-9A27-A6A8D6EBE1F7}"/>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7" name="Straight Connector 16">
              <a:extLst>
                <a:ext uri="{FF2B5EF4-FFF2-40B4-BE49-F238E27FC236}">
                  <a16:creationId xmlns:a16="http://schemas.microsoft.com/office/drawing/2014/main" id="{4F21E8C2-4BD3-418F-BA12-E6C4909866C4}"/>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256BBC0D-A732-47A6-BF90-FA4BB36B8AC8}"/>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Pipe Fittings</a:t>
            </a:r>
          </a:p>
        </p:txBody>
      </p:sp>
      <p:pic>
        <p:nvPicPr>
          <p:cNvPr id="4" name="Picture 3">
            <a:extLst>
              <a:ext uri="{FF2B5EF4-FFF2-40B4-BE49-F238E27FC236}">
                <a16:creationId xmlns:a16="http://schemas.microsoft.com/office/drawing/2014/main" id="{0E1AC58D-2147-4BFC-9529-FB7152691677}"/>
              </a:ext>
            </a:extLst>
          </p:cNvPr>
          <p:cNvPicPr>
            <a:picLocks noChangeAspect="1"/>
          </p:cNvPicPr>
          <p:nvPr/>
        </p:nvPicPr>
        <p:blipFill rotWithShape="1">
          <a:blip r:embed="rId5">
            <a:extLst>
              <a:ext uri="{28A0092B-C50C-407E-A947-70E740481C1C}">
                <a14:useLocalDpi xmlns:a14="http://schemas.microsoft.com/office/drawing/2010/main" val="0"/>
              </a:ext>
            </a:extLst>
          </a:blip>
          <a:srcRect l="11649" t="11936" r="13545" b="14330"/>
          <a:stretch/>
        </p:blipFill>
        <p:spPr>
          <a:xfrm flipH="1">
            <a:off x="10729710" y="2056620"/>
            <a:ext cx="1462290" cy="1441314"/>
          </a:xfrm>
          <a:prstGeom prst="rect">
            <a:avLst/>
          </a:prstGeom>
        </p:spPr>
      </p:pic>
      <p:pic>
        <p:nvPicPr>
          <p:cNvPr id="7" name="Picture 6">
            <a:extLst>
              <a:ext uri="{FF2B5EF4-FFF2-40B4-BE49-F238E27FC236}">
                <a16:creationId xmlns:a16="http://schemas.microsoft.com/office/drawing/2014/main" id="{FA44EE83-28D0-44A2-AC02-03E4A5F56BD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H="1">
            <a:off x="8343761" y="2155250"/>
            <a:ext cx="1540609" cy="1540609"/>
          </a:xfrm>
          <a:prstGeom prst="rect">
            <a:avLst/>
          </a:prstGeom>
        </p:spPr>
      </p:pic>
      <p:pic>
        <p:nvPicPr>
          <p:cNvPr id="13" name="Picture 12">
            <a:extLst>
              <a:ext uri="{FF2B5EF4-FFF2-40B4-BE49-F238E27FC236}">
                <a16:creationId xmlns:a16="http://schemas.microsoft.com/office/drawing/2014/main" id="{12D55380-520D-4DF3-B9C9-9C1E8B1119A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567418" y="5107928"/>
            <a:ext cx="4232066" cy="1540609"/>
          </a:xfrm>
          <a:prstGeom prst="rect">
            <a:avLst/>
          </a:prstGeom>
        </p:spPr>
      </p:pic>
      <p:pic>
        <p:nvPicPr>
          <p:cNvPr id="3" name="Picture 2" descr="A picture containing indoor, cup, items, pot&#10;&#10;Description automatically generated">
            <a:extLst>
              <a:ext uri="{FF2B5EF4-FFF2-40B4-BE49-F238E27FC236}">
                <a16:creationId xmlns:a16="http://schemas.microsoft.com/office/drawing/2014/main" id="{EC8B519C-DBF9-44F1-BB3A-9B12D362649E}"/>
              </a:ext>
            </a:extLst>
          </p:cNvPr>
          <p:cNvPicPr>
            <a:picLocks noChangeAspect="1"/>
          </p:cNvPicPr>
          <p:nvPr/>
        </p:nvPicPr>
        <p:blipFill rotWithShape="1">
          <a:blip r:embed="rId8">
            <a:extLst>
              <a:ext uri="{28A0092B-C50C-407E-A947-70E740481C1C}">
                <a14:useLocalDpi xmlns:a14="http://schemas.microsoft.com/office/drawing/2010/main" val="0"/>
              </a:ext>
            </a:extLst>
          </a:blip>
          <a:srcRect l="9225" t="5395" r="9083" b="7929"/>
          <a:stretch/>
        </p:blipFill>
        <p:spPr>
          <a:xfrm>
            <a:off x="283831" y="2097365"/>
            <a:ext cx="3059950" cy="2663270"/>
          </a:xfrm>
          <a:prstGeom prst="rect">
            <a:avLst/>
          </a:prstGeom>
        </p:spPr>
      </p:pic>
      <p:pic>
        <p:nvPicPr>
          <p:cNvPr id="25" name="Picture 24" descr="A picture containing sitting, black, photo, box&#10;&#10;Description automatically generated">
            <a:extLst>
              <a:ext uri="{FF2B5EF4-FFF2-40B4-BE49-F238E27FC236}">
                <a16:creationId xmlns:a16="http://schemas.microsoft.com/office/drawing/2014/main" id="{4BFE67C1-77E8-451C-8904-41DC489BE1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1884" y="4939777"/>
            <a:ext cx="1912697" cy="1694747"/>
          </a:xfrm>
          <a:prstGeom prst="rect">
            <a:avLst/>
          </a:prstGeom>
        </p:spPr>
      </p:pic>
      <p:pic>
        <p:nvPicPr>
          <p:cNvPr id="5" name="Picture 4">
            <a:extLst>
              <a:ext uri="{FF2B5EF4-FFF2-40B4-BE49-F238E27FC236}">
                <a16:creationId xmlns:a16="http://schemas.microsoft.com/office/drawing/2014/main" id="{4FAEB69A-36FE-4370-A560-EDCA68B4DB5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192553" y="3318196"/>
            <a:ext cx="2016724" cy="2016724"/>
          </a:xfrm>
          <a:prstGeom prst="rect">
            <a:avLst/>
          </a:prstGeom>
        </p:spPr>
      </p:pic>
      <p:sp>
        <p:nvSpPr>
          <p:cNvPr id="10" name="TextBox 9">
            <a:extLst>
              <a:ext uri="{FF2B5EF4-FFF2-40B4-BE49-F238E27FC236}">
                <a16:creationId xmlns:a16="http://schemas.microsoft.com/office/drawing/2014/main" id="{97B5F420-BE6F-48B5-BD2D-94F6A2CC9B07}"/>
              </a:ext>
            </a:extLst>
          </p:cNvPr>
          <p:cNvSpPr txBox="1"/>
          <p:nvPr/>
        </p:nvSpPr>
        <p:spPr>
          <a:xfrm>
            <a:off x="3509903" y="1999407"/>
            <a:ext cx="5082362" cy="3046988"/>
          </a:xfrm>
          <a:prstGeom prst="rect">
            <a:avLst/>
          </a:prstGeom>
          <a:noFill/>
        </p:spPr>
        <p:txBody>
          <a:bodyPr wrap="square" numCol="2" spcCol="0" rtlCol="0">
            <a:spAutoFit/>
          </a:bodyPr>
          <a:lstStyle/>
          <a:p>
            <a:pPr marL="342900" indent="-342900">
              <a:lnSpc>
                <a:spcPct val="150000"/>
              </a:lnSpc>
              <a:buFont typeface="Arial" panose="020B0604020202020204" pitchFamily="34" charset="0"/>
              <a:buChar char="•"/>
            </a:pPr>
            <a:r>
              <a:rPr lang="en-US" dirty="0"/>
              <a:t>Couplers</a:t>
            </a:r>
          </a:p>
          <a:p>
            <a:pPr marL="342900" indent="-342900">
              <a:lnSpc>
                <a:spcPct val="150000"/>
              </a:lnSpc>
              <a:buFont typeface="Arial" panose="020B0604020202020204" pitchFamily="34" charset="0"/>
              <a:buChar char="•"/>
            </a:pPr>
            <a:r>
              <a:rPr lang="en-US" dirty="0"/>
              <a:t>Double Tapped Bushings</a:t>
            </a:r>
          </a:p>
          <a:p>
            <a:pPr marL="342900" indent="-342900">
              <a:lnSpc>
                <a:spcPct val="150000"/>
              </a:lnSpc>
              <a:buFont typeface="Arial" panose="020B0604020202020204" pitchFamily="34" charset="0"/>
              <a:buChar char="•"/>
            </a:pPr>
            <a:r>
              <a:rPr lang="en-US" dirty="0"/>
              <a:t>Elbows</a:t>
            </a:r>
          </a:p>
          <a:p>
            <a:pPr marL="342900" indent="-342900">
              <a:lnSpc>
                <a:spcPct val="150000"/>
              </a:lnSpc>
              <a:buFont typeface="Arial" panose="020B0604020202020204" pitchFamily="34" charset="0"/>
              <a:buChar char="•"/>
            </a:pPr>
            <a:r>
              <a:rPr lang="en-US" dirty="0"/>
              <a:t>Pipe Nipples</a:t>
            </a:r>
          </a:p>
          <a:p>
            <a:pPr marL="342900" indent="-342900">
              <a:lnSpc>
                <a:spcPct val="150000"/>
              </a:lnSpc>
              <a:buFont typeface="Arial" panose="020B0604020202020204" pitchFamily="34" charset="0"/>
              <a:buChar char="•"/>
            </a:pPr>
            <a:r>
              <a:rPr lang="en-US" dirty="0"/>
              <a:t>Plugs</a:t>
            </a:r>
          </a:p>
          <a:p>
            <a:pPr marL="342900" indent="-342900">
              <a:lnSpc>
                <a:spcPct val="150000"/>
              </a:lnSpc>
              <a:buFont typeface="Arial" panose="020B0604020202020204" pitchFamily="34" charset="0"/>
              <a:buChar char="•"/>
            </a:pPr>
            <a:endParaRPr lang="en-US" dirty="0"/>
          </a:p>
          <a:p>
            <a:pPr marL="342900" indent="-342900">
              <a:lnSpc>
                <a:spcPct val="150000"/>
              </a:lnSpc>
              <a:buFont typeface="Arial" panose="020B0604020202020204" pitchFamily="34" charset="0"/>
              <a:buChar char="•"/>
            </a:pPr>
            <a:r>
              <a:rPr lang="en-US" dirty="0"/>
              <a:t>Reducer </a:t>
            </a:r>
            <a:br>
              <a:rPr lang="en-US" dirty="0"/>
            </a:br>
            <a:r>
              <a:rPr lang="en-US" dirty="0"/>
              <a:t>Bushings</a:t>
            </a:r>
          </a:p>
          <a:p>
            <a:pPr marL="342900" indent="-342900">
              <a:lnSpc>
                <a:spcPct val="150000"/>
              </a:lnSpc>
              <a:buFont typeface="Arial" panose="020B0604020202020204" pitchFamily="34" charset="0"/>
              <a:buChar char="•"/>
            </a:pPr>
            <a:r>
              <a:rPr lang="en-US" dirty="0"/>
              <a:t>Street Elbows</a:t>
            </a:r>
          </a:p>
          <a:p>
            <a:pPr marL="342900" indent="-342900">
              <a:lnSpc>
                <a:spcPct val="150000"/>
              </a:lnSpc>
              <a:buFont typeface="Arial" panose="020B0604020202020204" pitchFamily="34" charset="0"/>
              <a:buChar char="•"/>
            </a:pPr>
            <a:r>
              <a:rPr lang="en-US" dirty="0"/>
              <a:t>Tees</a:t>
            </a:r>
          </a:p>
          <a:p>
            <a:pPr marL="342900" indent="-342900">
              <a:lnSpc>
                <a:spcPct val="150000"/>
              </a:lnSpc>
              <a:buFont typeface="Arial" panose="020B0604020202020204" pitchFamily="34" charset="0"/>
              <a:buChar char="•"/>
            </a:pPr>
            <a:r>
              <a:rPr lang="en-US" dirty="0"/>
              <a:t>Unions</a:t>
            </a:r>
          </a:p>
          <a:p>
            <a:pPr>
              <a:lnSpc>
                <a:spcPct val="150000"/>
              </a:lnSpc>
            </a:pPr>
            <a:endParaRPr lang="en-US" sz="1900" dirty="0"/>
          </a:p>
          <a:p>
            <a:pPr>
              <a:lnSpc>
                <a:spcPct val="150000"/>
              </a:lnSpc>
            </a:pPr>
            <a:endParaRPr lang="en-US" sz="1900" dirty="0"/>
          </a:p>
        </p:txBody>
      </p:sp>
    </p:spTree>
    <p:extLst>
      <p:ext uri="{BB962C8B-B14F-4D97-AF65-F5344CB8AC3E}">
        <p14:creationId xmlns:p14="http://schemas.microsoft.com/office/powerpoint/2010/main" val="3234485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B39090-146D-40D9-AB29-E3D3443CCA25}"/>
              </a:ext>
            </a:extLst>
          </p:cNvPr>
          <p:cNvSpPr txBox="1"/>
          <p:nvPr/>
        </p:nvSpPr>
        <p:spPr>
          <a:xfrm>
            <a:off x="4665541" y="2353022"/>
            <a:ext cx="2811439" cy="523220"/>
          </a:xfrm>
          <a:prstGeom prst="rect">
            <a:avLst/>
          </a:prstGeom>
          <a:noFill/>
        </p:spPr>
        <p:txBody>
          <a:bodyPr wrap="square" rtlCol="0">
            <a:spAutoFit/>
          </a:bodyPr>
          <a:lstStyle/>
          <a:p>
            <a:pPr algn="ctr"/>
            <a:r>
              <a:rPr lang="en-US" sz="2800" b="1" dirty="0"/>
              <a:t>HAND CRANK</a:t>
            </a:r>
          </a:p>
        </p:txBody>
      </p:sp>
      <p:sp>
        <p:nvSpPr>
          <p:cNvPr id="13" name="TextBox 12">
            <a:extLst>
              <a:ext uri="{FF2B5EF4-FFF2-40B4-BE49-F238E27FC236}">
                <a16:creationId xmlns:a16="http://schemas.microsoft.com/office/drawing/2014/main" id="{D3CCAD0D-A828-4DD6-8D70-B8E94F295753}"/>
              </a:ext>
            </a:extLst>
          </p:cNvPr>
          <p:cNvSpPr txBox="1"/>
          <p:nvPr/>
        </p:nvSpPr>
        <p:spPr>
          <a:xfrm>
            <a:off x="4375760" y="4387290"/>
            <a:ext cx="3391000" cy="1384995"/>
          </a:xfrm>
          <a:prstGeom prst="rect">
            <a:avLst/>
          </a:prstGeom>
          <a:noFill/>
        </p:spPr>
        <p:txBody>
          <a:bodyPr wrap="square" rtlCol="0">
            <a:spAutoFit/>
          </a:bodyPr>
          <a:lstStyle/>
          <a:p>
            <a:pPr algn="ctr"/>
            <a:r>
              <a:rPr lang="en-US" sz="2800" b="1" dirty="0"/>
              <a:t>ELECTRIC DRIVEN w/ MOTOR</a:t>
            </a:r>
          </a:p>
        </p:txBody>
      </p:sp>
      <p:sp>
        <p:nvSpPr>
          <p:cNvPr id="14" name="TextBox 13">
            <a:extLst>
              <a:ext uri="{FF2B5EF4-FFF2-40B4-BE49-F238E27FC236}">
                <a16:creationId xmlns:a16="http://schemas.microsoft.com/office/drawing/2014/main" id="{4EFAF1D8-C353-4D27-8FA5-48356B5E8724}"/>
              </a:ext>
            </a:extLst>
          </p:cNvPr>
          <p:cNvSpPr txBox="1"/>
          <p:nvPr/>
        </p:nvSpPr>
        <p:spPr>
          <a:xfrm>
            <a:off x="4445366" y="3308482"/>
            <a:ext cx="3251788" cy="523220"/>
          </a:xfrm>
          <a:prstGeom prst="rect">
            <a:avLst/>
          </a:prstGeom>
          <a:noFill/>
        </p:spPr>
        <p:txBody>
          <a:bodyPr wrap="square" rtlCol="0">
            <a:spAutoFit/>
          </a:bodyPr>
          <a:lstStyle/>
          <a:p>
            <a:pPr algn="ctr"/>
            <a:r>
              <a:rPr lang="en-US" sz="2800" b="1" dirty="0"/>
              <a:t>SPRING REWIND</a:t>
            </a:r>
          </a:p>
        </p:txBody>
      </p:sp>
      <p:grpSp>
        <p:nvGrpSpPr>
          <p:cNvPr id="7" name="Group 6">
            <a:extLst>
              <a:ext uri="{FF2B5EF4-FFF2-40B4-BE49-F238E27FC236}">
                <a16:creationId xmlns:a16="http://schemas.microsoft.com/office/drawing/2014/main" id="{E82367C1-775C-4BF9-A3A5-72E49306A6CB}"/>
              </a:ext>
            </a:extLst>
          </p:cNvPr>
          <p:cNvGrpSpPr/>
          <p:nvPr/>
        </p:nvGrpSpPr>
        <p:grpSpPr>
          <a:xfrm>
            <a:off x="228601" y="223477"/>
            <a:ext cx="11742820" cy="1694746"/>
            <a:chOff x="228601" y="223477"/>
            <a:chExt cx="11742820" cy="1694746"/>
          </a:xfrm>
        </p:grpSpPr>
        <p:grpSp>
          <p:nvGrpSpPr>
            <p:cNvPr id="8" name="Group 7">
              <a:extLst>
                <a:ext uri="{FF2B5EF4-FFF2-40B4-BE49-F238E27FC236}">
                  <a16:creationId xmlns:a16="http://schemas.microsoft.com/office/drawing/2014/main" id="{B16FE6B8-FE57-4F35-A8E4-A24DE1229ED5}"/>
                </a:ext>
              </a:extLst>
            </p:cNvPr>
            <p:cNvGrpSpPr/>
            <p:nvPr/>
          </p:nvGrpSpPr>
          <p:grpSpPr>
            <a:xfrm>
              <a:off x="228601" y="223477"/>
              <a:ext cx="11742820" cy="1694746"/>
              <a:chOff x="288758" y="4536460"/>
              <a:chExt cx="11626736" cy="2032782"/>
            </a:xfrm>
            <a:solidFill>
              <a:srgbClr val="4F4F4F"/>
            </a:solidFill>
          </p:grpSpPr>
          <p:sp>
            <p:nvSpPr>
              <p:cNvPr id="10" name="Rectangle 9">
                <a:extLst>
                  <a:ext uri="{FF2B5EF4-FFF2-40B4-BE49-F238E27FC236}">
                    <a16:creationId xmlns:a16="http://schemas.microsoft.com/office/drawing/2014/main" id="{15580F0B-40CB-4A14-99CB-9C20CD91785C}"/>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95B8013-F017-41A2-8AAB-E58A3812DCC5}"/>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 name="Straight Connector 8">
              <a:extLst>
                <a:ext uri="{FF2B5EF4-FFF2-40B4-BE49-F238E27FC236}">
                  <a16:creationId xmlns:a16="http://schemas.microsoft.com/office/drawing/2014/main" id="{6775B123-619D-41F4-A8C3-BFFFF053943E}"/>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itle 1">
            <a:extLst>
              <a:ext uri="{FF2B5EF4-FFF2-40B4-BE49-F238E27FC236}">
                <a16:creationId xmlns:a16="http://schemas.microsoft.com/office/drawing/2014/main" id="{3C517B16-9642-424B-AD3F-88E83E5823EF}"/>
              </a:ext>
            </a:extLst>
          </p:cNvPr>
          <p:cNvSpPr txBox="1">
            <a:spLocks/>
          </p:cNvSpPr>
          <p:nvPr/>
        </p:nvSpPr>
        <p:spPr>
          <a:xfrm>
            <a:off x="456562" y="433547"/>
            <a:ext cx="11249525" cy="11316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Hannay Reels</a:t>
            </a:r>
          </a:p>
        </p:txBody>
      </p:sp>
      <p:sp>
        <p:nvSpPr>
          <p:cNvPr id="5" name="TextBox 4">
            <a:extLst>
              <a:ext uri="{FF2B5EF4-FFF2-40B4-BE49-F238E27FC236}">
                <a16:creationId xmlns:a16="http://schemas.microsoft.com/office/drawing/2014/main" id="{0EE0E009-7FB8-C515-098A-9FB5CD1F935D}"/>
              </a:ext>
            </a:extLst>
          </p:cNvPr>
          <p:cNvSpPr txBox="1"/>
          <p:nvPr/>
        </p:nvSpPr>
        <p:spPr>
          <a:xfrm>
            <a:off x="4192171" y="6009285"/>
            <a:ext cx="3758178" cy="577850"/>
          </a:xfrm>
          <a:prstGeom prst="rect">
            <a:avLst/>
          </a:prstGeom>
          <a:noFill/>
        </p:spPr>
        <p:txBody>
          <a:bodyPr wrap="square" rtlCol="0">
            <a:spAutoFit/>
          </a:bodyPr>
          <a:lstStyle/>
          <a:p>
            <a:pPr algn="ctr">
              <a:lnSpc>
                <a:spcPct val="150000"/>
              </a:lnSpc>
            </a:pPr>
            <a:r>
              <a:rPr lang="en-US" sz="2400" b="1" dirty="0">
                <a:solidFill>
                  <a:srgbClr val="FF0000"/>
                </a:solidFill>
              </a:rPr>
              <a:t>3 Year Limited Warranty</a:t>
            </a:r>
          </a:p>
        </p:txBody>
      </p:sp>
      <p:pic>
        <p:nvPicPr>
          <p:cNvPr id="18" name="Picture 17" descr="A person holding a cable&#10;&#10;Description automatically generated with medium confidence">
            <a:extLst>
              <a:ext uri="{FF2B5EF4-FFF2-40B4-BE49-F238E27FC236}">
                <a16:creationId xmlns:a16="http://schemas.microsoft.com/office/drawing/2014/main" id="{30A84287-D1D8-9235-EE17-5AF1B11752A9}"/>
              </a:ext>
            </a:extLst>
          </p:cNvPr>
          <p:cNvPicPr>
            <a:picLocks noChangeAspect="1"/>
          </p:cNvPicPr>
          <p:nvPr/>
        </p:nvPicPr>
        <p:blipFill rotWithShape="1">
          <a:blip r:embed="rId3">
            <a:extLst>
              <a:ext uri="{28A0092B-C50C-407E-A947-70E740481C1C}">
                <a14:useLocalDpi xmlns:a14="http://schemas.microsoft.com/office/drawing/2010/main" val="0"/>
              </a:ext>
            </a:extLst>
          </a:blip>
          <a:srcRect l="3274" t="40941" r="3763"/>
          <a:stretch/>
        </p:blipFill>
        <p:spPr>
          <a:xfrm>
            <a:off x="8030632" y="2351004"/>
            <a:ext cx="3838213" cy="3657600"/>
          </a:xfrm>
          <a:prstGeom prst="rect">
            <a:avLst/>
          </a:prstGeom>
        </p:spPr>
      </p:pic>
      <p:pic>
        <p:nvPicPr>
          <p:cNvPr id="20" name="Picture 19" descr="Men working on a machine&#10;&#10;Description automatically generated">
            <a:extLst>
              <a:ext uri="{FF2B5EF4-FFF2-40B4-BE49-F238E27FC236}">
                <a16:creationId xmlns:a16="http://schemas.microsoft.com/office/drawing/2014/main" id="{68DF7722-19D3-8370-DFF2-0AFF1CD9C1C6}"/>
              </a:ext>
            </a:extLst>
          </p:cNvPr>
          <p:cNvPicPr>
            <a:picLocks noChangeAspect="1"/>
          </p:cNvPicPr>
          <p:nvPr/>
        </p:nvPicPr>
        <p:blipFill rotWithShape="1">
          <a:blip r:embed="rId4">
            <a:extLst>
              <a:ext uri="{28A0092B-C50C-407E-A947-70E740481C1C}">
                <a14:useLocalDpi xmlns:a14="http://schemas.microsoft.com/office/drawing/2010/main" val="0"/>
              </a:ext>
            </a:extLst>
          </a:blip>
          <a:srcRect t="35765" b="-1"/>
          <a:stretch/>
        </p:blipFill>
        <p:spPr>
          <a:xfrm>
            <a:off x="315844" y="2351004"/>
            <a:ext cx="3796044" cy="3657600"/>
          </a:xfrm>
          <a:prstGeom prst="rect">
            <a:avLst/>
          </a:prstGeom>
        </p:spPr>
      </p:pic>
    </p:spTree>
    <p:extLst>
      <p:ext uri="{BB962C8B-B14F-4D97-AF65-F5344CB8AC3E}">
        <p14:creationId xmlns:p14="http://schemas.microsoft.com/office/powerpoint/2010/main" val="2504272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9778532-050E-B527-381C-01282714BF13}"/>
              </a:ext>
            </a:extLst>
          </p:cNvPr>
          <p:cNvGrpSpPr/>
          <p:nvPr/>
        </p:nvGrpSpPr>
        <p:grpSpPr>
          <a:xfrm>
            <a:off x="224590" y="203321"/>
            <a:ext cx="11845490" cy="1184415"/>
            <a:chOff x="228601" y="223477"/>
            <a:chExt cx="11742820" cy="1694746"/>
          </a:xfrm>
        </p:grpSpPr>
        <p:grpSp>
          <p:nvGrpSpPr>
            <p:cNvPr id="3" name="Group 2">
              <a:extLst>
                <a:ext uri="{FF2B5EF4-FFF2-40B4-BE49-F238E27FC236}">
                  <a16:creationId xmlns:a16="http://schemas.microsoft.com/office/drawing/2014/main" id="{0185ECE7-CF48-B5FF-80F1-4ED44B8C440E}"/>
                </a:ext>
              </a:extLst>
            </p:cNvPr>
            <p:cNvGrpSpPr/>
            <p:nvPr/>
          </p:nvGrpSpPr>
          <p:grpSpPr>
            <a:xfrm>
              <a:off x="228601" y="223477"/>
              <a:ext cx="11742820" cy="1694746"/>
              <a:chOff x="288758" y="4536460"/>
              <a:chExt cx="11626736" cy="2032782"/>
            </a:xfrm>
            <a:solidFill>
              <a:srgbClr val="4F4F4F"/>
            </a:solidFill>
          </p:grpSpPr>
          <p:sp>
            <p:nvSpPr>
              <p:cNvPr id="5" name="Rectangle 4">
                <a:extLst>
                  <a:ext uri="{FF2B5EF4-FFF2-40B4-BE49-F238E27FC236}">
                    <a16:creationId xmlns:a16="http://schemas.microsoft.com/office/drawing/2014/main" id="{23682814-554C-C4C4-15FE-20F26BA1DECB}"/>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412246B-2AB6-6D02-3A63-0C4E67A14D8D}"/>
                  </a:ext>
                </a:extLst>
              </p:cNvPr>
              <p:cNvSpPr/>
              <p:nvPr/>
            </p:nvSpPr>
            <p:spPr>
              <a:xfrm>
                <a:off x="382729" y="4724988"/>
                <a:ext cx="11226554" cy="1370288"/>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600" b="1" dirty="0"/>
                  <a:t>Overview</a:t>
                </a:r>
              </a:p>
            </p:txBody>
          </p:sp>
        </p:grpSp>
        <p:cxnSp>
          <p:nvCxnSpPr>
            <p:cNvPr id="4" name="Straight Connector 3">
              <a:extLst>
                <a:ext uri="{FF2B5EF4-FFF2-40B4-BE49-F238E27FC236}">
                  <a16:creationId xmlns:a16="http://schemas.microsoft.com/office/drawing/2014/main" id="{3B1B803A-BD64-62B6-D6AA-0366D27379C6}"/>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Subtitle 7">
            <a:extLst>
              <a:ext uri="{FF2B5EF4-FFF2-40B4-BE49-F238E27FC236}">
                <a16:creationId xmlns:a16="http://schemas.microsoft.com/office/drawing/2014/main" id="{FE0F8DF9-EFD1-0F26-0F26-CC406CABEC75}"/>
              </a:ext>
            </a:extLst>
          </p:cNvPr>
          <p:cNvSpPr>
            <a:spLocks noGrp="1"/>
          </p:cNvSpPr>
          <p:nvPr>
            <p:ph type="subTitle" idx="1"/>
          </p:nvPr>
        </p:nvSpPr>
        <p:spPr>
          <a:xfrm>
            <a:off x="320329" y="1573571"/>
            <a:ext cx="6626710" cy="5547991"/>
          </a:xfrm>
        </p:spPr>
        <p:txBody>
          <a:bodyPr>
            <a:normAutofit/>
          </a:bodyPr>
          <a:lstStyle/>
          <a:p>
            <a:pPr marL="342900" indent="-342900" algn="l">
              <a:buFont typeface="Wingdings" panose="05000000000000000000" pitchFamily="2" charset="2"/>
              <a:buChar char="§"/>
            </a:pPr>
            <a:r>
              <a:rPr lang="en-US" sz="3600" dirty="0"/>
              <a:t>Types of Tanks</a:t>
            </a:r>
          </a:p>
          <a:p>
            <a:pPr marL="342900" indent="-342900" algn="l">
              <a:buFont typeface="Wingdings" panose="05000000000000000000" pitchFamily="2" charset="2"/>
              <a:buChar char="§"/>
            </a:pPr>
            <a:r>
              <a:rPr lang="en-US" sz="3600" dirty="0"/>
              <a:t>Pumps </a:t>
            </a:r>
          </a:p>
          <a:p>
            <a:pPr marL="342900" indent="-342900" algn="l">
              <a:buFont typeface="Wingdings" panose="05000000000000000000" pitchFamily="2" charset="2"/>
              <a:buChar char="§"/>
            </a:pPr>
            <a:r>
              <a:rPr lang="en-US" sz="3600" dirty="0"/>
              <a:t>Meters</a:t>
            </a:r>
          </a:p>
          <a:p>
            <a:pPr marL="342900" indent="-342900" algn="l">
              <a:buFont typeface="Wingdings" panose="05000000000000000000" pitchFamily="2" charset="2"/>
              <a:buChar char="§"/>
            </a:pPr>
            <a:r>
              <a:rPr lang="en-US" sz="3600" dirty="0"/>
              <a:t>Pulsers </a:t>
            </a:r>
          </a:p>
          <a:p>
            <a:pPr marL="342900" indent="-342900" algn="l">
              <a:buFont typeface="Wingdings" panose="05000000000000000000" pitchFamily="2" charset="2"/>
              <a:buChar char="§"/>
            </a:pPr>
            <a:r>
              <a:rPr lang="en-US" sz="3600" dirty="0"/>
              <a:t>Hanging Hardware </a:t>
            </a:r>
          </a:p>
          <a:p>
            <a:pPr marL="342900" indent="-342900" algn="l">
              <a:buFont typeface="Wingdings" panose="05000000000000000000" pitchFamily="2" charset="2"/>
              <a:buChar char="§"/>
            </a:pPr>
            <a:r>
              <a:rPr lang="en-US" sz="3600" dirty="0"/>
              <a:t>Tank Components</a:t>
            </a:r>
          </a:p>
          <a:p>
            <a:pPr marL="342900" indent="-342900" algn="l">
              <a:buFont typeface="Wingdings" panose="05000000000000000000" pitchFamily="2" charset="2"/>
              <a:buChar char="§"/>
            </a:pPr>
            <a:r>
              <a:rPr lang="en-US" sz="3600" dirty="0"/>
              <a:t> Additional Application Equipment</a:t>
            </a:r>
          </a:p>
        </p:txBody>
      </p:sp>
      <p:sp>
        <p:nvSpPr>
          <p:cNvPr id="7" name="Subtitle 7">
            <a:extLst>
              <a:ext uri="{FF2B5EF4-FFF2-40B4-BE49-F238E27FC236}">
                <a16:creationId xmlns:a16="http://schemas.microsoft.com/office/drawing/2014/main" id="{A66B5180-E36D-D917-C23E-FFCB0EBF1B54}"/>
              </a:ext>
            </a:extLst>
          </p:cNvPr>
          <p:cNvSpPr txBox="1">
            <a:spLocks/>
          </p:cNvSpPr>
          <p:nvPr/>
        </p:nvSpPr>
        <p:spPr>
          <a:xfrm>
            <a:off x="6128627" y="1573571"/>
            <a:ext cx="5941453" cy="48982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Wingdings" panose="05000000000000000000" pitchFamily="2" charset="2"/>
              <a:buChar char="§"/>
            </a:pPr>
            <a:r>
              <a:rPr lang="en-US" sz="3800" dirty="0"/>
              <a:t>DEF Equipment</a:t>
            </a:r>
          </a:p>
          <a:p>
            <a:pPr marL="342900" indent="-342900" algn="l">
              <a:buFont typeface="Wingdings" panose="05000000000000000000" pitchFamily="2" charset="2"/>
              <a:buChar char="§"/>
            </a:pPr>
            <a:r>
              <a:rPr lang="en-US" sz="3800" dirty="0"/>
              <a:t>Oil / Lube Equipment</a:t>
            </a:r>
          </a:p>
          <a:p>
            <a:pPr marL="342900" indent="-342900" algn="l">
              <a:buFont typeface="Wingdings" panose="05000000000000000000" pitchFamily="2" charset="2"/>
              <a:buChar char="§"/>
            </a:pPr>
            <a:r>
              <a:rPr lang="en-US" sz="3800" dirty="0"/>
              <a:t>Services Offered</a:t>
            </a:r>
          </a:p>
          <a:p>
            <a:pPr marL="342900" indent="-342900" algn="l">
              <a:buFont typeface="Wingdings" panose="05000000000000000000" pitchFamily="2" charset="2"/>
              <a:buChar char="§"/>
            </a:pPr>
            <a:r>
              <a:rPr lang="en-US" sz="3800" dirty="0"/>
              <a:t>Safety / Environmental</a:t>
            </a:r>
          </a:p>
          <a:p>
            <a:pPr marL="342900" indent="-342900" algn="l">
              <a:buFont typeface="Wingdings" panose="05000000000000000000" pitchFamily="2" charset="2"/>
              <a:buChar char="§"/>
            </a:pPr>
            <a:r>
              <a:rPr lang="en-US" sz="3800" dirty="0"/>
              <a:t>Fuel Additives</a:t>
            </a:r>
          </a:p>
          <a:p>
            <a:pPr marL="342900" indent="-342900" algn="l">
              <a:buFont typeface="Wingdings" panose="05000000000000000000" pitchFamily="2" charset="2"/>
              <a:buChar char="§"/>
            </a:pPr>
            <a:r>
              <a:rPr lang="en-US" sz="3800" dirty="0"/>
              <a:t>Troubleshooting</a:t>
            </a:r>
          </a:p>
          <a:p>
            <a:pPr marL="342900" indent="-342900" algn="l">
              <a:buFont typeface="Wingdings" panose="05000000000000000000" pitchFamily="2" charset="2"/>
              <a:buChar char="§"/>
            </a:pPr>
            <a:r>
              <a:rPr lang="en-US" sz="3800" dirty="0"/>
              <a:t>Contact Information</a:t>
            </a:r>
          </a:p>
        </p:txBody>
      </p:sp>
    </p:spTree>
    <p:extLst>
      <p:ext uri="{BB962C8B-B14F-4D97-AF65-F5344CB8AC3E}">
        <p14:creationId xmlns:p14="http://schemas.microsoft.com/office/powerpoint/2010/main" val="3793705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D99C9CC6-1978-45CC-BE58-8CB0EDCCEE1D}"/>
              </a:ext>
            </a:extLst>
          </p:cNvPr>
          <p:cNvGrpSpPr/>
          <p:nvPr/>
        </p:nvGrpSpPr>
        <p:grpSpPr>
          <a:xfrm>
            <a:off x="228601" y="223477"/>
            <a:ext cx="11742820" cy="1694746"/>
            <a:chOff x="228601" y="223477"/>
            <a:chExt cx="11742820" cy="1694746"/>
          </a:xfrm>
        </p:grpSpPr>
        <p:grpSp>
          <p:nvGrpSpPr>
            <p:cNvPr id="18" name="Group 17">
              <a:extLst>
                <a:ext uri="{FF2B5EF4-FFF2-40B4-BE49-F238E27FC236}">
                  <a16:creationId xmlns:a16="http://schemas.microsoft.com/office/drawing/2014/main" id="{80D21045-310E-4992-845B-8868E240F275}"/>
                </a:ext>
              </a:extLst>
            </p:cNvPr>
            <p:cNvGrpSpPr/>
            <p:nvPr/>
          </p:nvGrpSpPr>
          <p:grpSpPr>
            <a:xfrm>
              <a:off x="228601" y="223477"/>
              <a:ext cx="11742820" cy="1694746"/>
              <a:chOff x="288758" y="4536460"/>
              <a:chExt cx="11626736" cy="2032782"/>
            </a:xfrm>
            <a:solidFill>
              <a:srgbClr val="4F4F4F"/>
            </a:solidFill>
          </p:grpSpPr>
          <p:sp>
            <p:nvSpPr>
              <p:cNvPr id="20" name="Rectangle 19">
                <a:extLst>
                  <a:ext uri="{FF2B5EF4-FFF2-40B4-BE49-F238E27FC236}">
                    <a16:creationId xmlns:a16="http://schemas.microsoft.com/office/drawing/2014/main" id="{86D4FD0F-8ADB-4204-A66D-60A311A552C4}"/>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DBB4607-FB55-427E-BF64-3DC0A76D44D9}"/>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Connector 18">
              <a:extLst>
                <a:ext uri="{FF2B5EF4-FFF2-40B4-BE49-F238E27FC236}">
                  <a16:creationId xmlns:a16="http://schemas.microsoft.com/office/drawing/2014/main" id="{E69561C9-D239-4A32-85D6-1E0A4BE10FDD}"/>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1BCA03A9-3473-4B6D-8A27-6DC442EB57E3}"/>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High Hose Retriever</a:t>
            </a:r>
          </a:p>
        </p:txBody>
      </p:sp>
      <p:pic>
        <p:nvPicPr>
          <p:cNvPr id="6" name="Picture 5">
            <a:extLst>
              <a:ext uri="{FF2B5EF4-FFF2-40B4-BE49-F238E27FC236}">
                <a16:creationId xmlns:a16="http://schemas.microsoft.com/office/drawing/2014/main" id="{744967AF-92CA-1D5A-BEAA-38F384C30B04}"/>
              </a:ext>
            </a:extLst>
          </p:cNvPr>
          <p:cNvPicPr>
            <a:picLocks noChangeAspect="1"/>
          </p:cNvPicPr>
          <p:nvPr/>
        </p:nvPicPr>
        <p:blipFill>
          <a:blip r:embed="rId3"/>
          <a:stretch>
            <a:fillRect/>
          </a:stretch>
        </p:blipFill>
        <p:spPr>
          <a:xfrm>
            <a:off x="3957664" y="2109243"/>
            <a:ext cx="1883572" cy="2542400"/>
          </a:xfrm>
          <a:prstGeom prst="rect">
            <a:avLst/>
          </a:prstGeom>
        </p:spPr>
      </p:pic>
      <p:pic>
        <p:nvPicPr>
          <p:cNvPr id="8" name="Picture 7">
            <a:extLst>
              <a:ext uri="{FF2B5EF4-FFF2-40B4-BE49-F238E27FC236}">
                <a16:creationId xmlns:a16="http://schemas.microsoft.com/office/drawing/2014/main" id="{2CA7FF99-6BFF-375D-1AE2-1F86E7E550B7}"/>
              </a:ext>
            </a:extLst>
          </p:cNvPr>
          <p:cNvPicPr>
            <a:picLocks noChangeAspect="1"/>
          </p:cNvPicPr>
          <p:nvPr/>
        </p:nvPicPr>
        <p:blipFill rotWithShape="1">
          <a:blip r:embed="rId4"/>
          <a:srcRect b="6724"/>
          <a:stretch/>
        </p:blipFill>
        <p:spPr>
          <a:xfrm>
            <a:off x="6620425" y="4748756"/>
            <a:ext cx="2551509" cy="1828800"/>
          </a:xfrm>
          <a:prstGeom prst="rect">
            <a:avLst/>
          </a:prstGeom>
        </p:spPr>
      </p:pic>
      <p:pic>
        <p:nvPicPr>
          <p:cNvPr id="10" name="Picture 9">
            <a:extLst>
              <a:ext uri="{FF2B5EF4-FFF2-40B4-BE49-F238E27FC236}">
                <a16:creationId xmlns:a16="http://schemas.microsoft.com/office/drawing/2014/main" id="{C0E59AD3-3C39-FD8B-4947-6ECB60012E89}"/>
              </a:ext>
            </a:extLst>
          </p:cNvPr>
          <p:cNvPicPr>
            <a:picLocks noChangeAspect="1"/>
          </p:cNvPicPr>
          <p:nvPr/>
        </p:nvPicPr>
        <p:blipFill>
          <a:blip r:embed="rId5"/>
          <a:stretch>
            <a:fillRect/>
          </a:stretch>
        </p:blipFill>
        <p:spPr>
          <a:xfrm>
            <a:off x="3542414" y="4748756"/>
            <a:ext cx="2406732" cy="1828800"/>
          </a:xfrm>
          <a:prstGeom prst="rect">
            <a:avLst/>
          </a:prstGeom>
        </p:spPr>
      </p:pic>
      <p:pic>
        <p:nvPicPr>
          <p:cNvPr id="11" name="Picture 10">
            <a:extLst>
              <a:ext uri="{FF2B5EF4-FFF2-40B4-BE49-F238E27FC236}">
                <a16:creationId xmlns:a16="http://schemas.microsoft.com/office/drawing/2014/main" id="{567AABE6-6865-4A84-BAAF-181438FE3EDA}"/>
              </a:ext>
            </a:extLst>
          </p:cNvPr>
          <p:cNvPicPr>
            <a:picLocks noChangeAspect="1"/>
          </p:cNvPicPr>
          <p:nvPr/>
        </p:nvPicPr>
        <p:blipFill>
          <a:blip r:embed="rId6"/>
          <a:stretch>
            <a:fillRect/>
          </a:stretch>
        </p:blipFill>
        <p:spPr>
          <a:xfrm>
            <a:off x="9628033" y="1999164"/>
            <a:ext cx="1384524" cy="4705218"/>
          </a:xfrm>
          <a:prstGeom prst="rect">
            <a:avLst/>
          </a:prstGeom>
          <a:effectLst>
            <a:softEdge rad="63500"/>
          </a:effectLst>
        </p:spPr>
      </p:pic>
      <p:sp>
        <p:nvSpPr>
          <p:cNvPr id="2" name="TextBox 1">
            <a:extLst>
              <a:ext uri="{FF2B5EF4-FFF2-40B4-BE49-F238E27FC236}">
                <a16:creationId xmlns:a16="http://schemas.microsoft.com/office/drawing/2014/main" id="{FD2CD04D-0B8E-22D5-F52D-AEF89D7901A6}"/>
              </a:ext>
            </a:extLst>
          </p:cNvPr>
          <p:cNvSpPr txBox="1"/>
          <p:nvPr/>
        </p:nvSpPr>
        <p:spPr>
          <a:xfrm>
            <a:off x="6532185" y="2274225"/>
            <a:ext cx="2778601" cy="2118529"/>
          </a:xfrm>
          <a:prstGeom prst="rect">
            <a:avLst/>
          </a:prstGeom>
          <a:noFill/>
        </p:spPr>
        <p:txBody>
          <a:bodyPr wrap="square" rtlCol="0">
            <a:spAutoFit/>
          </a:bodyPr>
          <a:lstStyle/>
          <a:p>
            <a:pPr>
              <a:lnSpc>
                <a:spcPct val="150000"/>
              </a:lnSpc>
            </a:pPr>
            <a:r>
              <a:rPr lang="en-US" dirty="0"/>
              <a:t>Maximum 10.5ft when using the supplied base. This can be extended if pipe is braced along its vertical travel.</a:t>
            </a:r>
          </a:p>
        </p:txBody>
      </p:sp>
      <p:pic>
        <p:nvPicPr>
          <p:cNvPr id="4" name="Picture 3">
            <a:extLst>
              <a:ext uri="{FF2B5EF4-FFF2-40B4-BE49-F238E27FC236}">
                <a16:creationId xmlns:a16="http://schemas.microsoft.com/office/drawing/2014/main" id="{E0C2C955-7FAA-D231-8EB9-39B66FA00098}"/>
              </a:ext>
            </a:extLst>
          </p:cNvPr>
          <p:cNvPicPr>
            <a:picLocks noChangeAspect="1"/>
          </p:cNvPicPr>
          <p:nvPr/>
        </p:nvPicPr>
        <p:blipFill>
          <a:blip r:embed="rId7"/>
          <a:stretch>
            <a:fillRect/>
          </a:stretch>
        </p:blipFill>
        <p:spPr>
          <a:xfrm>
            <a:off x="550153" y="1986418"/>
            <a:ext cx="2320983" cy="4730709"/>
          </a:xfrm>
          <a:prstGeom prst="rect">
            <a:avLst/>
          </a:prstGeom>
        </p:spPr>
      </p:pic>
    </p:spTree>
    <p:extLst>
      <p:ext uri="{BB962C8B-B14F-4D97-AF65-F5344CB8AC3E}">
        <p14:creationId xmlns:p14="http://schemas.microsoft.com/office/powerpoint/2010/main" val="558236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D99C9CC6-1978-45CC-BE58-8CB0EDCCEE1D}"/>
              </a:ext>
            </a:extLst>
          </p:cNvPr>
          <p:cNvGrpSpPr/>
          <p:nvPr/>
        </p:nvGrpSpPr>
        <p:grpSpPr>
          <a:xfrm>
            <a:off x="228601" y="223477"/>
            <a:ext cx="11742820" cy="1694746"/>
            <a:chOff x="228601" y="223477"/>
            <a:chExt cx="11742820" cy="1694746"/>
          </a:xfrm>
        </p:grpSpPr>
        <p:grpSp>
          <p:nvGrpSpPr>
            <p:cNvPr id="18" name="Group 17">
              <a:extLst>
                <a:ext uri="{FF2B5EF4-FFF2-40B4-BE49-F238E27FC236}">
                  <a16:creationId xmlns:a16="http://schemas.microsoft.com/office/drawing/2014/main" id="{80D21045-310E-4992-845B-8868E240F275}"/>
                </a:ext>
              </a:extLst>
            </p:cNvPr>
            <p:cNvGrpSpPr/>
            <p:nvPr/>
          </p:nvGrpSpPr>
          <p:grpSpPr>
            <a:xfrm>
              <a:off x="228601" y="223477"/>
              <a:ext cx="11742820" cy="1694746"/>
              <a:chOff x="288758" y="4536460"/>
              <a:chExt cx="11626736" cy="2032782"/>
            </a:xfrm>
            <a:solidFill>
              <a:srgbClr val="4F4F4F"/>
            </a:solidFill>
          </p:grpSpPr>
          <p:sp>
            <p:nvSpPr>
              <p:cNvPr id="20" name="Rectangle 19">
                <a:extLst>
                  <a:ext uri="{FF2B5EF4-FFF2-40B4-BE49-F238E27FC236}">
                    <a16:creationId xmlns:a16="http://schemas.microsoft.com/office/drawing/2014/main" id="{86D4FD0F-8ADB-4204-A66D-60A311A552C4}"/>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DBB4607-FB55-427E-BF64-3DC0A76D44D9}"/>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Connector 18">
              <a:extLst>
                <a:ext uri="{FF2B5EF4-FFF2-40B4-BE49-F238E27FC236}">
                  <a16:creationId xmlns:a16="http://schemas.microsoft.com/office/drawing/2014/main" id="{E69561C9-D239-4A32-85D6-1E0A4BE10FDD}"/>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1BCA03A9-3473-4B6D-8A27-6DC442EB57E3}"/>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Fuel Tank Manifold Kits</a:t>
            </a:r>
          </a:p>
        </p:txBody>
      </p:sp>
      <p:sp>
        <p:nvSpPr>
          <p:cNvPr id="2" name="TextBox 1">
            <a:extLst>
              <a:ext uri="{FF2B5EF4-FFF2-40B4-BE49-F238E27FC236}">
                <a16:creationId xmlns:a16="http://schemas.microsoft.com/office/drawing/2014/main" id="{D78D9682-6B2B-27FA-1DAD-7EEFEF64B848}"/>
              </a:ext>
            </a:extLst>
          </p:cNvPr>
          <p:cNvSpPr txBox="1"/>
          <p:nvPr/>
        </p:nvSpPr>
        <p:spPr>
          <a:xfrm>
            <a:off x="4118749" y="2288388"/>
            <a:ext cx="3962524" cy="4121321"/>
          </a:xfrm>
          <a:prstGeom prst="rect">
            <a:avLst/>
          </a:prstGeom>
          <a:noFill/>
        </p:spPr>
        <p:txBody>
          <a:bodyPr wrap="square" rtlCol="0">
            <a:spAutoFit/>
          </a:bodyPr>
          <a:lstStyle/>
          <a:p>
            <a:pPr algn="ctr">
              <a:lnSpc>
                <a:spcPct val="150000"/>
              </a:lnSpc>
            </a:pPr>
            <a:r>
              <a:rPr lang="en-US" sz="2800" u="sng" dirty="0"/>
              <a:t>Tank Manifold Kit:</a:t>
            </a:r>
          </a:p>
          <a:p>
            <a:pPr algn="ctr">
              <a:lnSpc>
                <a:spcPct val="150000"/>
              </a:lnSpc>
            </a:pPr>
            <a:endParaRPr lang="en-US" sz="1000" u="sng" dirty="0"/>
          </a:p>
          <a:p>
            <a:pPr algn="ctr">
              <a:lnSpc>
                <a:spcPct val="150000"/>
              </a:lnSpc>
            </a:pPr>
            <a:r>
              <a:rPr lang="en-US" sz="2800" dirty="0"/>
              <a:t>Comes with all necessary &amp; pre-installed components to tether 2) 500-gallon fuel tanks together </a:t>
            </a:r>
          </a:p>
        </p:txBody>
      </p:sp>
      <p:pic>
        <p:nvPicPr>
          <p:cNvPr id="6" name="Picture 5" descr="A white tank with a black pipe and a black hose&#10;&#10;Description automatically generated">
            <a:extLst>
              <a:ext uri="{FF2B5EF4-FFF2-40B4-BE49-F238E27FC236}">
                <a16:creationId xmlns:a16="http://schemas.microsoft.com/office/drawing/2014/main" id="{6158A19D-38F8-372E-AB62-88BA6FC4A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29524" y="2891976"/>
            <a:ext cx="3962399" cy="2971800"/>
          </a:xfrm>
          <a:prstGeom prst="rect">
            <a:avLst/>
          </a:prstGeom>
          <a:ln>
            <a:noFill/>
          </a:ln>
          <a:effectLst>
            <a:outerShdw blurRad="292100" dist="139700" dir="2700000" algn="tl" rotWithShape="0">
              <a:srgbClr val="333333">
                <a:alpha val="65000"/>
              </a:srgbClr>
            </a:outerShdw>
          </a:effectLst>
        </p:spPr>
      </p:pic>
      <p:pic>
        <p:nvPicPr>
          <p:cNvPr id="8" name="Picture 7" descr="A close-up of a valve&#10;&#10;Description automatically generated">
            <a:extLst>
              <a:ext uri="{FF2B5EF4-FFF2-40B4-BE49-F238E27FC236}">
                <a16:creationId xmlns:a16="http://schemas.microsoft.com/office/drawing/2014/main" id="{F598E5F9-A294-E7A4-2CD4-3DF6D6A63F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800078" y="2891976"/>
            <a:ext cx="3962399" cy="2971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828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0A4B728-8A3E-1914-5EA8-0938114045A3}"/>
              </a:ext>
            </a:extLst>
          </p:cNvPr>
          <p:cNvGrpSpPr/>
          <p:nvPr/>
        </p:nvGrpSpPr>
        <p:grpSpPr>
          <a:xfrm>
            <a:off x="224590" y="0"/>
            <a:ext cx="11742820" cy="1694746"/>
            <a:chOff x="228601" y="223477"/>
            <a:chExt cx="11742820" cy="1694746"/>
          </a:xfrm>
        </p:grpSpPr>
        <p:grpSp>
          <p:nvGrpSpPr>
            <p:cNvPr id="13" name="Group 12">
              <a:extLst>
                <a:ext uri="{FF2B5EF4-FFF2-40B4-BE49-F238E27FC236}">
                  <a16:creationId xmlns:a16="http://schemas.microsoft.com/office/drawing/2014/main" id="{F12755A9-609C-EF9E-6B2A-22118BDEBA3C}"/>
                </a:ext>
              </a:extLst>
            </p:cNvPr>
            <p:cNvGrpSpPr/>
            <p:nvPr/>
          </p:nvGrpSpPr>
          <p:grpSpPr>
            <a:xfrm>
              <a:off x="228601" y="223477"/>
              <a:ext cx="11742820" cy="1694746"/>
              <a:chOff x="288758" y="4536460"/>
              <a:chExt cx="11626736" cy="2032782"/>
            </a:xfrm>
            <a:solidFill>
              <a:srgbClr val="4F4F4F"/>
            </a:solidFill>
          </p:grpSpPr>
          <p:sp>
            <p:nvSpPr>
              <p:cNvPr id="15" name="Rectangle 14">
                <a:extLst>
                  <a:ext uri="{FF2B5EF4-FFF2-40B4-BE49-F238E27FC236}">
                    <a16:creationId xmlns:a16="http://schemas.microsoft.com/office/drawing/2014/main" id="{08974346-D57B-3DCF-2945-21C6426EDA44}"/>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37E5B90-688F-3AC2-F340-A91C8C2C354E}"/>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t>Remote Fill Applications</a:t>
                </a:r>
              </a:p>
            </p:txBody>
          </p:sp>
        </p:grpSp>
        <p:cxnSp>
          <p:nvCxnSpPr>
            <p:cNvPr id="14" name="Straight Connector 13">
              <a:extLst>
                <a:ext uri="{FF2B5EF4-FFF2-40B4-BE49-F238E27FC236}">
                  <a16:creationId xmlns:a16="http://schemas.microsoft.com/office/drawing/2014/main" id="{6EE08A47-F9AF-4DA6-BE55-1FB233DB29A1}"/>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6" name="Oval 25">
            <a:extLst>
              <a:ext uri="{FF2B5EF4-FFF2-40B4-BE49-F238E27FC236}">
                <a16:creationId xmlns:a16="http://schemas.microsoft.com/office/drawing/2014/main" id="{D8097E34-9372-FEA4-355A-EB94E6B7098C}"/>
              </a:ext>
            </a:extLst>
          </p:cNvPr>
          <p:cNvSpPr/>
          <p:nvPr/>
        </p:nvSpPr>
        <p:spPr>
          <a:xfrm>
            <a:off x="7243416" y="1798760"/>
            <a:ext cx="3474734" cy="4676299"/>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5966DB02-2B1F-04EF-D32F-7EA7E57B65C1}"/>
              </a:ext>
            </a:extLst>
          </p:cNvPr>
          <p:cNvCxnSpPr>
            <a:cxnSpLocks/>
          </p:cNvCxnSpPr>
          <p:nvPr/>
        </p:nvCxnSpPr>
        <p:spPr>
          <a:xfrm>
            <a:off x="6076205" y="2045437"/>
            <a:ext cx="0" cy="42946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38374ACC-4484-D369-F6A5-E2F1A1E1FB20}"/>
              </a:ext>
            </a:extLst>
          </p:cNvPr>
          <p:cNvGrpSpPr/>
          <p:nvPr/>
        </p:nvGrpSpPr>
        <p:grpSpPr>
          <a:xfrm>
            <a:off x="45383" y="1732001"/>
            <a:ext cx="3945704" cy="2516711"/>
            <a:chOff x="-18001" y="1732001"/>
            <a:chExt cx="4009088" cy="2645407"/>
          </a:xfrm>
        </p:grpSpPr>
        <p:pic>
          <p:nvPicPr>
            <p:cNvPr id="22" name="Picture 21">
              <a:extLst>
                <a:ext uri="{FF2B5EF4-FFF2-40B4-BE49-F238E27FC236}">
                  <a16:creationId xmlns:a16="http://schemas.microsoft.com/office/drawing/2014/main" id="{73C4BECA-A178-3DD5-B898-37B115D92158}"/>
                </a:ext>
              </a:extLst>
            </p:cNvPr>
            <p:cNvPicPr>
              <a:picLocks noChangeAspect="1"/>
            </p:cNvPicPr>
            <p:nvPr/>
          </p:nvPicPr>
          <p:blipFill>
            <a:blip r:embed="rId4"/>
            <a:stretch>
              <a:fillRect/>
            </a:stretch>
          </p:blipFill>
          <p:spPr>
            <a:xfrm>
              <a:off x="353141" y="1732001"/>
              <a:ext cx="3266805" cy="2479456"/>
            </a:xfrm>
            <a:prstGeom prst="rect">
              <a:avLst/>
            </a:prstGeom>
          </p:spPr>
        </p:pic>
        <p:sp>
          <p:nvSpPr>
            <p:cNvPr id="31" name="TextBox 30">
              <a:extLst>
                <a:ext uri="{FF2B5EF4-FFF2-40B4-BE49-F238E27FC236}">
                  <a16:creationId xmlns:a16="http://schemas.microsoft.com/office/drawing/2014/main" id="{003F4828-72F7-3724-5C0B-3D630C2D6182}"/>
                </a:ext>
              </a:extLst>
            </p:cNvPr>
            <p:cNvSpPr txBox="1"/>
            <p:nvPr/>
          </p:nvSpPr>
          <p:spPr>
            <a:xfrm>
              <a:off x="-18001" y="4008076"/>
              <a:ext cx="4009088" cy="369332"/>
            </a:xfrm>
            <a:prstGeom prst="rect">
              <a:avLst/>
            </a:prstGeom>
            <a:noFill/>
          </p:spPr>
          <p:txBody>
            <a:bodyPr wrap="square">
              <a:spAutoFit/>
            </a:bodyPr>
            <a:lstStyle>
              <a:defPPr>
                <a:defRPr lang="en-US"/>
              </a:defPPr>
              <a:lvl1pPr>
                <a:defRPr/>
              </a:lvl1pPr>
            </a:lstStyle>
            <a:p>
              <a:r>
                <a:rPr lang="en-US" dirty="0"/>
                <a:t>Morrison 715 Series Remote Fill Box</a:t>
              </a:r>
            </a:p>
          </p:txBody>
        </p:sp>
      </p:grpSp>
      <p:grpSp>
        <p:nvGrpSpPr>
          <p:cNvPr id="5" name="Group 4">
            <a:extLst>
              <a:ext uri="{FF2B5EF4-FFF2-40B4-BE49-F238E27FC236}">
                <a16:creationId xmlns:a16="http://schemas.microsoft.com/office/drawing/2014/main" id="{8F8CE477-7A46-B520-0C3A-0B9296BA0669}"/>
              </a:ext>
            </a:extLst>
          </p:cNvPr>
          <p:cNvGrpSpPr/>
          <p:nvPr/>
        </p:nvGrpSpPr>
        <p:grpSpPr>
          <a:xfrm>
            <a:off x="311833" y="4248712"/>
            <a:ext cx="3326206" cy="2226347"/>
            <a:chOff x="45383" y="4248712"/>
            <a:chExt cx="3592656" cy="2497923"/>
          </a:xfrm>
        </p:grpSpPr>
        <p:pic>
          <p:nvPicPr>
            <p:cNvPr id="4" name="Picture 3" descr="A close up of a gauge&#10;&#10;Description automatically generated">
              <a:extLst>
                <a:ext uri="{FF2B5EF4-FFF2-40B4-BE49-F238E27FC236}">
                  <a16:creationId xmlns:a16="http://schemas.microsoft.com/office/drawing/2014/main" id="{AC291040-707C-F489-6552-FE7773F5BCC8}"/>
                </a:ext>
              </a:extLst>
            </p:cNvPr>
            <p:cNvPicPr>
              <a:picLocks noChangeAspect="1"/>
            </p:cNvPicPr>
            <p:nvPr/>
          </p:nvPicPr>
          <p:blipFill rotWithShape="1">
            <a:blip r:embed="rId5">
              <a:extLst>
                <a:ext uri="{28A0092B-C50C-407E-A947-70E740481C1C}">
                  <a14:useLocalDpi xmlns:a14="http://schemas.microsoft.com/office/drawing/2010/main" val="0"/>
                </a:ext>
              </a:extLst>
            </a:blip>
            <a:srcRect l="23014" t="13267" r="23264" b="23849"/>
            <a:stretch/>
          </p:blipFill>
          <p:spPr>
            <a:xfrm>
              <a:off x="417011" y="4248712"/>
              <a:ext cx="2849401" cy="2226347"/>
            </a:xfrm>
            <a:prstGeom prst="rect">
              <a:avLst/>
            </a:prstGeom>
          </p:spPr>
        </p:pic>
        <p:sp>
          <p:nvSpPr>
            <p:cNvPr id="32" name="TextBox 31">
              <a:extLst>
                <a:ext uri="{FF2B5EF4-FFF2-40B4-BE49-F238E27FC236}">
                  <a16:creationId xmlns:a16="http://schemas.microsoft.com/office/drawing/2014/main" id="{E3E78C01-B3BF-6561-F951-61D7710910A3}"/>
                </a:ext>
              </a:extLst>
            </p:cNvPr>
            <p:cNvSpPr txBox="1"/>
            <p:nvPr/>
          </p:nvSpPr>
          <p:spPr>
            <a:xfrm>
              <a:off x="45383" y="6377303"/>
              <a:ext cx="3592656" cy="369332"/>
            </a:xfrm>
            <a:prstGeom prst="rect">
              <a:avLst/>
            </a:prstGeom>
            <a:noFill/>
          </p:spPr>
          <p:txBody>
            <a:bodyPr wrap="square">
              <a:spAutoFit/>
            </a:bodyPr>
            <a:lstStyle/>
            <a:p>
              <a:pPr algn="ctr"/>
              <a:r>
                <a:rPr lang="en-US" dirty="0"/>
                <a:t>918 Clock Gauge w/Alarm</a:t>
              </a:r>
            </a:p>
          </p:txBody>
        </p:sp>
      </p:grpSp>
      <p:grpSp>
        <p:nvGrpSpPr>
          <p:cNvPr id="6" name="Group 5">
            <a:extLst>
              <a:ext uri="{FF2B5EF4-FFF2-40B4-BE49-F238E27FC236}">
                <a16:creationId xmlns:a16="http://schemas.microsoft.com/office/drawing/2014/main" id="{FA9A7E9D-FBDA-CFEB-AD7E-1315B904088A}"/>
              </a:ext>
            </a:extLst>
          </p:cNvPr>
          <p:cNvGrpSpPr/>
          <p:nvPr/>
        </p:nvGrpSpPr>
        <p:grpSpPr>
          <a:xfrm>
            <a:off x="3904490" y="1804802"/>
            <a:ext cx="2076761" cy="4670258"/>
            <a:chOff x="3903908" y="1804801"/>
            <a:chExt cx="2077343" cy="4929095"/>
          </a:xfrm>
        </p:grpSpPr>
        <p:pic>
          <p:nvPicPr>
            <p:cNvPr id="20" name="Picture 19">
              <a:extLst>
                <a:ext uri="{FF2B5EF4-FFF2-40B4-BE49-F238E27FC236}">
                  <a16:creationId xmlns:a16="http://schemas.microsoft.com/office/drawing/2014/main" id="{668DCA30-34B7-E258-91BC-DBD3CA1F654F}"/>
                </a:ext>
              </a:extLst>
            </p:cNvPr>
            <p:cNvPicPr>
              <a:picLocks noChangeAspect="1"/>
            </p:cNvPicPr>
            <p:nvPr/>
          </p:nvPicPr>
          <p:blipFill>
            <a:blip r:embed="rId6"/>
            <a:stretch>
              <a:fillRect/>
            </a:stretch>
          </p:blipFill>
          <p:spPr>
            <a:xfrm>
              <a:off x="4399592" y="1804801"/>
              <a:ext cx="1085974" cy="4406549"/>
            </a:xfrm>
            <a:prstGeom prst="rect">
              <a:avLst/>
            </a:prstGeom>
          </p:spPr>
        </p:pic>
        <p:sp>
          <p:nvSpPr>
            <p:cNvPr id="33" name="TextBox 32">
              <a:extLst>
                <a:ext uri="{FF2B5EF4-FFF2-40B4-BE49-F238E27FC236}">
                  <a16:creationId xmlns:a16="http://schemas.microsoft.com/office/drawing/2014/main" id="{9CEAC8BF-E859-A5C0-CE5A-BA14B9C32741}"/>
                </a:ext>
              </a:extLst>
            </p:cNvPr>
            <p:cNvSpPr txBox="1"/>
            <p:nvPr/>
          </p:nvSpPr>
          <p:spPr>
            <a:xfrm>
              <a:off x="3903908" y="6087565"/>
              <a:ext cx="2077343" cy="646331"/>
            </a:xfrm>
            <a:prstGeom prst="rect">
              <a:avLst/>
            </a:prstGeom>
            <a:noFill/>
          </p:spPr>
          <p:txBody>
            <a:bodyPr wrap="square">
              <a:spAutoFit/>
            </a:bodyPr>
            <a:lstStyle/>
            <a:p>
              <a:pPr algn="ctr"/>
              <a:r>
                <a:rPr lang="en-US" dirty="0"/>
                <a:t>9095SA Overfill </a:t>
              </a:r>
            </a:p>
            <a:p>
              <a:pPr algn="ctr"/>
              <a:r>
                <a:rPr lang="en-US" dirty="0"/>
                <a:t>Prevention Valve</a:t>
              </a:r>
            </a:p>
          </p:txBody>
        </p:sp>
      </p:grpSp>
    </p:spTree>
    <p:extLst>
      <p:ext uri="{BB962C8B-B14F-4D97-AF65-F5344CB8AC3E}">
        <p14:creationId xmlns:p14="http://schemas.microsoft.com/office/powerpoint/2010/main" val="1227411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BE5DFFA-3D9C-4335-8940-7215B45CF73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6223" y="2294461"/>
            <a:ext cx="5583071" cy="4187302"/>
          </a:xfrm>
          <a:prstGeom prst="rect">
            <a:avLst/>
          </a:prstGeom>
          <a:effectLst>
            <a:softEdge rad="50800"/>
          </a:effectLst>
        </p:spPr>
      </p:pic>
      <p:pic>
        <p:nvPicPr>
          <p:cNvPr id="6" name="Picture 5" descr="A picture containing outdoor, red, sitting, front&#10;&#10;Description automatically generated">
            <a:extLst>
              <a:ext uri="{FF2B5EF4-FFF2-40B4-BE49-F238E27FC236}">
                <a16:creationId xmlns:a16="http://schemas.microsoft.com/office/drawing/2014/main" id="{E2D9D46B-F243-49B3-B65F-1968314834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2707" y="2294460"/>
            <a:ext cx="5638714" cy="4187303"/>
          </a:xfrm>
          <a:prstGeom prst="rect">
            <a:avLst/>
          </a:prstGeom>
          <a:effectLst>
            <a:softEdge rad="50800"/>
          </a:effectLst>
        </p:spPr>
      </p:pic>
      <p:grpSp>
        <p:nvGrpSpPr>
          <p:cNvPr id="14" name="Group 13">
            <a:extLst>
              <a:ext uri="{FF2B5EF4-FFF2-40B4-BE49-F238E27FC236}">
                <a16:creationId xmlns:a16="http://schemas.microsoft.com/office/drawing/2014/main" id="{DF4FA0BE-CA0E-48E2-ABD5-C9DE4F6F3E2A}"/>
              </a:ext>
            </a:extLst>
          </p:cNvPr>
          <p:cNvGrpSpPr/>
          <p:nvPr/>
        </p:nvGrpSpPr>
        <p:grpSpPr>
          <a:xfrm>
            <a:off x="228601" y="223477"/>
            <a:ext cx="11742820" cy="1694746"/>
            <a:chOff x="228601" y="223477"/>
            <a:chExt cx="11742820" cy="1694746"/>
          </a:xfrm>
        </p:grpSpPr>
        <p:grpSp>
          <p:nvGrpSpPr>
            <p:cNvPr id="15" name="Group 14">
              <a:extLst>
                <a:ext uri="{FF2B5EF4-FFF2-40B4-BE49-F238E27FC236}">
                  <a16:creationId xmlns:a16="http://schemas.microsoft.com/office/drawing/2014/main" id="{B9047388-70A0-42B2-99F2-60A6932D2927}"/>
                </a:ext>
              </a:extLst>
            </p:cNvPr>
            <p:cNvGrpSpPr/>
            <p:nvPr/>
          </p:nvGrpSpPr>
          <p:grpSpPr>
            <a:xfrm>
              <a:off x="228601" y="223477"/>
              <a:ext cx="11742820" cy="1694746"/>
              <a:chOff x="288758" y="4536460"/>
              <a:chExt cx="11626736" cy="2032782"/>
            </a:xfrm>
            <a:solidFill>
              <a:srgbClr val="4F4F4F"/>
            </a:solidFill>
          </p:grpSpPr>
          <p:sp>
            <p:nvSpPr>
              <p:cNvPr id="17" name="Rectangle 16">
                <a:extLst>
                  <a:ext uri="{FF2B5EF4-FFF2-40B4-BE49-F238E27FC236}">
                    <a16:creationId xmlns:a16="http://schemas.microsoft.com/office/drawing/2014/main" id="{740D7883-0D02-4094-AEEF-B3B510EE3409}"/>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1DCA8CA-B623-4069-9CDC-1F8688F445B3}"/>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a:extLst>
                <a:ext uri="{FF2B5EF4-FFF2-40B4-BE49-F238E27FC236}">
                  <a16:creationId xmlns:a16="http://schemas.microsoft.com/office/drawing/2014/main" id="{5B701BE7-F29F-4D8B-967A-FC0809888142}"/>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itle 1">
            <a:extLst>
              <a:ext uri="{FF2B5EF4-FFF2-40B4-BE49-F238E27FC236}">
                <a16:creationId xmlns:a16="http://schemas.microsoft.com/office/drawing/2014/main" id="{63BF0ABF-14BB-498A-B815-C0FBBEDE19B0}"/>
              </a:ext>
            </a:extLst>
          </p:cNvPr>
          <p:cNvSpPr>
            <a:spLocks noGrp="1"/>
          </p:cNvSpPr>
          <p:nvPr>
            <p:ph type="title"/>
          </p:nvPr>
        </p:nvSpPr>
        <p:spPr>
          <a:xfrm>
            <a:off x="456562" y="239620"/>
            <a:ext cx="11249525" cy="1325563"/>
          </a:xfrm>
        </p:spPr>
        <p:txBody>
          <a:bodyPr>
            <a:normAutofit fontScale="90000"/>
          </a:bodyPr>
          <a:lstStyle/>
          <a:p>
            <a:pPr algn="ctr"/>
            <a:r>
              <a:rPr lang="en-US" sz="6000" b="1" dirty="0">
                <a:solidFill>
                  <a:schemeClr val="bg1"/>
                </a:solidFill>
              </a:rPr>
              <a:t>Gas Powered Engine Tank Outfits</a:t>
            </a:r>
          </a:p>
        </p:txBody>
      </p:sp>
    </p:spTree>
    <p:extLst>
      <p:ext uri="{BB962C8B-B14F-4D97-AF65-F5344CB8AC3E}">
        <p14:creationId xmlns:p14="http://schemas.microsoft.com/office/powerpoint/2010/main" val="1533445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C1C42ED-AD15-44CD-B629-DD74B47E7EB9}"/>
              </a:ext>
            </a:extLst>
          </p:cNvPr>
          <p:cNvGrpSpPr/>
          <p:nvPr/>
        </p:nvGrpSpPr>
        <p:grpSpPr>
          <a:xfrm>
            <a:off x="224590" y="203321"/>
            <a:ext cx="11742820" cy="1694746"/>
            <a:chOff x="228601" y="223477"/>
            <a:chExt cx="11742820" cy="1694746"/>
          </a:xfrm>
        </p:grpSpPr>
        <p:grpSp>
          <p:nvGrpSpPr>
            <p:cNvPr id="6" name="Group 5">
              <a:extLst>
                <a:ext uri="{FF2B5EF4-FFF2-40B4-BE49-F238E27FC236}">
                  <a16:creationId xmlns:a16="http://schemas.microsoft.com/office/drawing/2014/main" id="{7B4328E7-559D-41B8-8783-07649330BD55}"/>
                </a:ext>
              </a:extLst>
            </p:cNvPr>
            <p:cNvGrpSpPr/>
            <p:nvPr/>
          </p:nvGrpSpPr>
          <p:grpSpPr>
            <a:xfrm>
              <a:off x="228601" y="223477"/>
              <a:ext cx="11742820" cy="1694746"/>
              <a:chOff x="288758" y="4536460"/>
              <a:chExt cx="11626736" cy="2032782"/>
            </a:xfrm>
            <a:solidFill>
              <a:srgbClr val="4F4F4F"/>
            </a:solidFill>
          </p:grpSpPr>
          <p:sp>
            <p:nvSpPr>
              <p:cNvPr id="8" name="Rectangle 7">
                <a:extLst>
                  <a:ext uri="{FF2B5EF4-FFF2-40B4-BE49-F238E27FC236}">
                    <a16:creationId xmlns:a16="http://schemas.microsoft.com/office/drawing/2014/main" id="{E70B55A1-73AC-4397-BB83-2F396DD95B8A}"/>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377A80-6F53-4F3C-9741-6342C3838187}"/>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Connector 6">
              <a:extLst>
                <a:ext uri="{FF2B5EF4-FFF2-40B4-BE49-F238E27FC236}">
                  <a16:creationId xmlns:a16="http://schemas.microsoft.com/office/drawing/2014/main" id="{02A17B88-4BBE-48D5-9E4E-E9EE94DDC870}"/>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a16="http://schemas.microsoft.com/office/drawing/2014/main" id="{2ED0F518-54D3-4B99-8F6D-9A1F166F16A6}"/>
              </a:ext>
            </a:extLst>
          </p:cNvPr>
          <p:cNvSpPr txBox="1">
            <a:spLocks/>
          </p:cNvSpPr>
          <p:nvPr/>
        </p:nvSpPr>
        <p:spPr>
          <a:xfrm>
            <a:off x="452551" y="219464"/>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Custom Solar Panel Tank</a:t>
            </a:r>
          </a:p>
        </p:txBody>
      </p:sp>
      <p:pic>
        <p:nvPicPr>
          <p:cNvPr id="22" name="Picture 21" descr="A picture containing outdoor, truck, plane, sitting&#10;&#10;Description automatically generated">
            <a:extLst>
              <a:ext uri="{FF2B5EF4-FFF2-40B4-BE49-F238E27FC236}">
                <a16:creationId xmlns:a16="http://schemas.microsoft.com/office/drawing/2014/main" id="{2E778C7C-B477-4F15-93C1-B397A32E1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395506" y="4220050"/>
            <a:ext cx="3223286" cy="2417464"/>
          </a:xfrm>
          <a:prstGeom prst="rect">
            <a:avLst/>
          </a:prstGeom>
          <a:effectLst>
            <a:softEdge rad="50800"/>
          </a:effectLst>
        </p:spPr>
      </p:pic>
      <p:pic>
        <p:nvPicPr>
          <p:cNvPr id="24" name="Picture 23" descr="A picture containing sitting, table, luggage, book&#10;&#10;Description automatically generated">
            <a:extLst>
              <a:ext uri="{FF2B5EF4-FFF2-40B4-BE49-F238E27FC236}">
                <a16:creationId xmlns:a16="http://schemas.microsoft.com/office/drawing/2014/main" id="{BDF8734B-4F7C-4154-BB52-C4881C6B06FD}"/>
              </a:ext>
            </a:extLst>
          </p:cNvPr>
          <p:cNvPicPr>
            <a:picLocks noChangeAspect="1"/>
          </p:cNvPicPr>
          <p:nvPr/>
        </p:nvPicPr>
        <p:blipFill rotWithShape="1">
          <a:blip r:embed="rId4">
            <a:extLst>
              <a:ext uri="{28A0092B-C50C-407E-A947-70E740481C1C}">
                <a14:useLocalDpi xmlns:a14="http://schemas.microsoft.com/office/drawing/2010/main" val="0"/>
              </a:ext>
            </a:extLst>
          </a:blip>
          <a:srcRect t="15680" b="12891"/>
          <a:stretch/>
        </p:blipFill>
        <p:spPr>
          <a:xfrm flipH="1">
            <a:off x="9524501" y="4219028"/>
            <a:ext cx="2442909" cy="2419508"/>
          </a:xfrm>
          <a:prstGeom prst="rect">
            <a:avLst/>
          </a:prstGeom>
          <a:effectLst>
            <a:softEdge rad="50800"/>
          </a:effectLst>
        </p:spPr>
      </p:pic>
      <p:pic>
        <p:nvPicPr>
          <p:cNvPr id="26" name="Picture 25" descr="A picture containing building, outdoor, sitting, white&#10;&#10;Description automatically generated">
            <a:extLst>
              <a:ext uri="{FF2B5EF4-FFF2-40B4-BE49-F238E27FC236}">
                <a16:creationId xmlns:a16="http://schemas.microsoft.com/office/drawing/2014/main" id="{1A3A93E8-0846-4295-AC2D-442D85B43694}"/>
              </a:ext>
            </a:extLst>
          </p:cNvPr>
          <p:cNvPicPr>
            <a:picLocks noChangeAspect="1"/>
          </p:cNvPicPr>
          <p:nvPr/>
        </p:nvPicPr>
        <p:blipFill rotWithShape="1">
          <a:blip r:embed="rId5">
            <a:extLst>
              <a:ext uri="{28A0092B-C50C-407E-A947-70E740481C1C}">
                <a14:useLocalDpi xmlns:a14="http://schemas.microsoft.com/office/drawing/2010/main" val="0"/>
              </a:ext>
            </a:extLst>
          </a:blip>
          <a:srcRect l="8231" r="14835"/>
          <a:stretch/>
        </p:blipFill>
        <p:spPr>
          <a:xfrm>
            <a:off x="6831757" y="4220050"/>
            <a:ext cx="2479779" cy="2417464"/>
          </a:xfrm>
          <a:prstGeom prst="rect">
            <a:avLst/>
          </a:prstGeom>
          <a:effectLst>
            <a:softEdge rad="50800"/>
          </a:effectLst>
        </p:spPr>
      </p:pic>
      <p:pic>
        <p:nvPicPr>
          <p:cNvPr id="28" name="Picture 27" descr="A picture containing outdoor, truck, road, parked&#10;&#10;Description automatically generated">
            <a:extLst>
              <a:ext uri="{FF2B5EF4-FFF2-40B4-BE49-F238E27FC236}">
                <a16:creationId xmlns:a16="http://schemas.microsoft.com/office/drawing/2014/main" id="{70662F04-3561-4AD5-8090-EFC838748F2F}"/>
              </a:ext>
            </a:extLst>
          </p:cNvPr>
          <p:cNvPicPr>
            <a:picLocks noChangeAspect="1"/>
          </p:cNvPicPr>
          <p:nvPr/>
        </p:nvPicPr>
        <p:blipFill rotWithShape="1">
          <a:blip r:embed="rId6">
            <a:extLst>
              <a:ext uri="{28A0092B-C50C-407E-A947-70E740481C1C}">
                <a14:useLocalDpi xmlns:a14="http://schemas.microsoft.com/office/drawing/2010/main" val="0"/>
              </a:ext>
            </a:extLst>
          </a:blip>
          <a:srcRect r="13159"/>
          <a:stretch/>
        </p:blipFill>
        <p:spPr>
          <a:xfrm>
            <a:off x="224590" y="4210956"/>
            <a:ext cx="2957951" cy="2435652"/>
          </a:xfrm>
          <a:prstGeom prst="rect">
            <a:avLst/>
          </a:prstGeom>
          <a:effectLst>
            <a:softEdge rad="50800"/>
          </a:effectLst>
        </p:spPr>
      </p:pic>
      <p:sp>
        <p:nvSpPr>
          <p:cNvPr id="29" name="TextBox 28">
            <a:extLst>
              <a:ext uri="{FF2B5EF4-FFF2-40B4-BE49-F238E27FC236}">
                <a16:creationId xmlns:a16="http://schemas.microsoft.com/office/drawing/2014/main" id="{9A353987-0907-4D58-8875-496E30724E6D}"/>
              </a:ext>
            </a:extLst>
          </p:cNvPr>
          <p:cNvSpPr txBox="1"/>
          <p:nvPr/>
        </p:nvSpPr>
        <p:spPr>
          <a:xfrm>
            <a:off x="300812" y="1886630"/>
            <a:ext cx="11564022" cy="3901837"/>
          </a:xfrm>
          <a:prstGeom prst="rect">
            <a:avLst/>
          </a:prstGeom>
          <a:noFill/>
        </p:spPr>
        <p:txBody>
          <a:bodyPr wrap="square" numCol="2" spcCol="1554480" rtlCol="0">
            <a:spAutoFit/>
          </a:bodyPr>
          <a:lstStyle/>
          <a:p>
            <a:pPr marL="342900" indent="-342900">
              <a:lnSpc>
                <a:spcPct val="150000"/>
              </a:lnSpc>
              <a:buFont typeface="Arial" panose="020B0604020202020204" pitchFamily="34" charset="0"/>
              <a:buChar char="•"/>
            </a:pPr>
            <a:r>
              <a:rPr lang="en-US" sz="2400" dirty="0"/>
              <a:t>1000-gallon double wall</a:t>
            </a:r>
          </a:p>
          <a:p>
            <a:pPr marL="342900" indent="-342900">
              <a:lnSpc>
                <a:spcPct val="150000"/>
              </a:lnSpc>
              <a:buFont typeface="Arial" panose="020B0604020202020204" pitchFamily="34" charset="0"/>
              <a:buChar char="•"/>
            </a:pPr>
            <a:r>
              <a:rPr lang="en-US" sz="2400" dirty="0"/>
              <a:t>Heavy duty pipe skids</a:t>
            </a:r>
          </a:p>
          <a:p>
            <a:pPr marL="342900" indent="-342900">
              <a:lnSpc>
                <a:spcPct val="150000"/>
              </a:lnSpc>
              <a:buFont typeface="Arial" panose="020B0604020202020204" pitchFamily="34" charset="0"/>
              <a:buChar char="•"/>
            </a:pPr>
            <a:r>
              <a:rPr lang="en-US" sz="2400" dirty="0"/>
              <a:t>Lockable battery box </a:t>
            </a:r>
          </a:p>
          <a:p>
            <a:pPr marL="342900" indent="-342900">
              <a:lnSpc>
                <a:spcPct val="150000"/>
              </a:lnSpc>
              <a:buFont typeface="Arial" panose="020B0604020202020204" pitchFamily="34" charset="0"/>
              <a:buChar char="•"/>
            </a:pPr>
            <a:r>
              <a:rPr lang="en-US" sz="2400" dirty="0"/>
              <a:t>12V batteries</a:t>
            </a:r>
          </a:p>
          <a:p>
            <a:pPr marL="342900" indent="-342900">
              <a:lnSpc>
                <a:spcPct val="150000"/>
              </a:lnSpc>
              <a:buFont typeface="Arial" panose="020B0604020202020204" pitchFamily="34" charset="0"/>
              <a:buChar char="•"/>
            </a:pPr>
            <a:endParaRPr lang="en-US" sz="2400" dirty="0"/>
          </a:p>
          <a:p>
            <a:pPr marL="342900" indent="-342900">
              <a:lnSpc>
                <a:spcPct val="150000"/>
              </a:lnSpc>
              <a:buFont typeface="Arial" panose="020B0604020202020204" pitchFamily="34" charset="0"/>
              <a:buChar char="•"/>
            </a:pPr>
            <a:endParaRPr lang="en-US" sz="2400" dirty="0"/>
          </a:p>
          <a:p>
            <a:pPr marL="342900" indent="-342900">
              <a:lnSpc>
                <a:spcPct val="150000"/>
              </a:lnSpc>
              <a:buFont typeface="Arial" panose="020B0604020202020204" pitchFamily="34" charset="0"/>
              <a:buChar char="•"/>
            </a:pPr>
            <a:endParaRPr lang="en-US" sz="2400" dirty="0"/>
          </a:p>
          <a:p>
            <a:pPr marL="342900" indent="-342900">
              <a:lnSpc>
                <a:spcPct val="150000"/>
              </a:lnSpc>
              <a:buFont typeface="Arial" panose="020B0604020202020204" pitchFamily="34" charset="0"/>
              <a:buChar char="•"/>
            </a:pPr>
            <a:r>
              <a:rPr lang="en-US" sz="2400" dirty="0"/>
              <a:t>Power cables</a:t>
            </a:r>
          </a:p>
          <a:p>
            <a:pPr marL="342900" indent="-342900">
              <a:lnSpc>
                <a:spcPct val="150000"/>
              </a:lnSpc>
              <a:buFont typeface="Arial" panose="020B0604020202020204" pitchFamily="34" charset="0"/>
              <a:buChar char="•"/>
            </a:pPr>
            <a:r>
              <a:rPr lang="en-US" sz="2400" dirty="0"/>
              <a:t>100-watt Solar Panel</a:t>
            </a:r>
          </a:p>
          <a:p>
            <a:pPr marL="342900" indent="-342900">
              <a:lnSpc>
                <a:spcPct val="150000"/>
              </a:lnSpc>
              <a:buFont typeface="Arial" panose="020B0604020202020204" pitchFamily="34" charset="0"/>
              <a:buChar char="•"/>
            </a:pPr>
            <a:r>
              <a:rPr lang="en-US" sz="2400" dirty="0"/>
              <a:t>Pump/Meter combo</a:t>
            </a:r>
          </a:p>
          <a:p>
            <a:pPr marL="342900" indent="-342900">
              <a:lnSpc>
                <a:spcPct val="150000"/>
              </a:lnSpc>
              <a:buFont typeface="Arial" panose="020B0604020202020204" pitchFamily="34" charset="0"/>
              <a:buChar char="•"/>
            </a:pPr>
            <a:r>
              <a:rPr lang="en-US" sz="2400" dirty="0"/>
              <a:t>Auto nozzle</a:t>
            </a:r>
          </a:p>
          <a:p>
            <a:pPr marL="342900" indent="-342900">
              <a:lnSpc>
                <a:spcPct val="150000"/>
              </a:lnSpc>
              <a:buFont typeface="Arial" panose="020B0604020202020204" pitchFamily="34" charset="0"/>
              <a:buChar char="•"/>
            </a:pPr>
            <a:endParaRPr lang="en-US" sz="2400" dirty="0"/>
          </a:p>
          <a:p>
            <a:pPr marL="342900" indent="-342900">
              <a:lnSpc>
                <a:spcPct val="150000"/>
              </a:lnSpc>
              <a:buFont typeface="Arial" panose="020B0604020202020204" pitchFamily="34" charset="0"/>
              <a:buChar char="•"/>
            </a:pPr>
            <a:endParaRPr lang="en-US" sz="2400" dirty="0"/>
          </a:p>
          <a:p>
            <a:pPr marL="342900" indent="-342900">
              <a:lnSpc>
                <a:spcPct val="150000"/>
              </a:lnSpc>
              <a:buFont typeface="Arial" panose="020B0604020202020204" pitchFamily="34" charset="0"/>
              <a:buChar char="•"/>
            </a:pPr>
            <a:endParaRPr lang="en-US" sz="2400" dirty="0"/>
          </a:p>
        </p:txBody>
      </p:sp>
    </p:spTree>
    <p:extLst>
      <p:ext uri="{BB962C8B-B14F-4D97-AF65-F5344CB8AC3E}">
        <p14:creationId xmlns:p14="http://schemas.microsoft.com/office/powerpoint/2010/main" val="3331896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0E2A75C-DD1A-B2D8-1A2F-8AFD60FC1BBF}"/>
              </a:ext>
            </a:extLst>
          </p:cNvPr>
          <p:cNvGrpSpPr/>
          <p:nvPr/>
        </p:nvGrpSpPr>
        <p:grpSpPr>
          <a:xfrm>
            <a:off x="224590" y="0"/>
            <a:ext cx="11742820" cy="1694746"/>
            <a:chOff x="228601" y="223477"/>
            <a:chExt cx="11742820" cy="1694746"/>
          </a:xfrm>
        </p:grpSpPr>
        <p:grpSp>
          <p:nvGrpSpPr>
            <p:cNvPr id="5" name="Group 4">
              <a:extLst>
                <a:ext uri="{FF2B5EF4-FFF2-40B4-BE49-F238E27FC236}">
                  <a16:creationId xmlns:a16="http://schemas.microsoft.com/office/drawing/2014/main" id="{B5156F5F-1DAD-1872-E99D-7C02CAFBFB81}"/>
                </a:ext>
              </a:extLst>
            </p:cNvPr>
            <p:cNvGrpSpPr/>
            <p:nvPr/>
          </p:nvGrpSpPr>
          <p:grpSpPr>
            <a:xfrm>
              <a:off x="228601" y="223477"/>
              <a:ext cx="11742820" cy="1694746"/>
              <a:chOff x="288758" y="4536460"/>
              <a:chExt cx="11626736" cy="2032782"/>
            </a:xfrm>
            <a:solidFill>
              <a:srgbClr val="4F4F4F"/>
            </a:solidFill>
          </p:grpSpPr>
          <p:sp>
            <p:nvSpPr>
              <p:cNvPr id="8" name="Rectangle 7">
                <a:extLst>
                  <a:ext uri="{FF2B5EF4-FFF2-40B4-BE49-F238E27FC236}">
                    <a16:creationId xmlns:a16="http://schemas.microsoft.com/office/drawing/2014/main" id="{88A182E7-EF12-5F41-33E3-1A3EA5750C0F}"/>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9731EF6-951E-405E-0882-3936DE20691E}"/>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600" dirty="0"/>
                  <a:t>DEF Equipment</a:t>
                </a:r>
              </a:p>
            </p:txBody>
          </p:sp>
        </p:grpSp>
        <p:cxnSp>
          <p:nvCxnSpPr>
            <p:cNvPr id="6" name="Straight Connector 5">
              <a:extLst>
                <a:ext uri="{FF2B5EF4-FFF2-40B4-BE49-F238E27FC236}">
                  <a16:creationId xmlns:a16="http://schemas.microsoft.com/office/drawing/2014/main" id="{489F15EE-B4ED-2A26-000A-A353E761F377}"/>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3" name="Picture 12">
            <a:extLst>
              <a:ext uri="{FF2B5EF4-FFF2-40B4-BE49-F238E27FC236}">
                <a16:creationId xmlns:a16="http://schemas.microsoft.com/office/drawing/2014/main" id="{C1E8E82C-F700-F174-9C2A-7694757A5C0F}"/>
              </a:ext>
            </a:extLst>
          </p:cNvPr>
          <p:cNvPicPr>
            <a:picLocks noChangeAspect="1"/>
          </p:cNvPicPr>
          <p:nvPr/>
        </p:nvPicPr>
        <p:blipFill>
          <a:blip r:embed="rId3"/>
          <a:stretch>
            <a:fillRect/>
          </a:stretch>
        </p:blipFill>
        <p:spPr>
          <a:xfrm>
            <a:off x="8632734" y="2177883"/>
            <a:ext cx="3395009" cy="4384898"/>
          </a:xfrm>
          <a:prstGeom prst="rect">
            <a:avLst/>
          </a:prstGeom>
        </p:spPr>
      </p:pic>
      <p:grpSp>
        <p:nvGrpSpPr>
          <p:cNvPr id="20" name="Group 19">
            <a:extLst>
              <a:ext uri="{FF2B5EF4-FFF2-40B4-BE49-F238E27FC236}">
                <a16:creationId xmlns:a16="http://schemas.microsoft.com/office/drawing/2014/main" id="{121EBA3F-E1B0-84DD-BB5E-BF7404484284}"/>
              </a:ext>
            </a:extLst>
          </p:cNvPr>
          <p:cNvGrpSpPr/>
          <p:nvPr/>
        </p:nvGrpSpPr>
        <p:grpSpPr>
          <a:xfrm>
            <a:off x="6317873" y="1842638"/>
            <a:ext cx="2380008" cy="3889298"/>
            <a:chOff x="6203702" y="2006176"/>
            <a:chExt cx="2478054" cy="3990657"/>
          </a:xfrm>
        </p:grpSpPr>
        <p:pic>
          <p:nvPicPr>
            <p:cNvPr id="2" name="Picture 2">
              <a:extLst>
                <a:ext uri="{FF2B5EF4-FFF2-40B4-BE49-F238E27FC236}">
                  <a16:creationId xmlns:a16="http://schemas.microsoft.com/office/drawing/2014/main" id="{FF99176B-B8CB-EAA9-33BD-75BF8A27C6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2725" y="3003634"/>
              <a:ext cx="2380009" cy="299319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826CCB4-08EB-1FE2-CFF4-969210DAB56C}"/>
                </a:ext>
              </a:extLst>
            </p:cNvPr>
            <p:cNvSpPr txBox="1"/>
            <p:nvPr/>
          </p:nvSpPr>
          <p:spPr>
            <a:xfrm>
              <a:off x="6203702" y="2006176"/>
              <a:ext cx="2478054" cy="769441"/>
            </a:xfrm>
            <a:prstGeom prst="rect">
              <a:avLst/>
            </a:prstGeom>
            <a:noFill/>
          </p:spPr>
          <p:txBody>
            <a:bodyPr wrap="square" rtlCol="0">
              <a:spAutoFit/>
            </a:bodyPr>
            <a:lstStyle>
              <a:defPPr>
                <a:defRPr lang="en-US"/>
              </a:defPPr>
              <a:lvl1pPr>
                <a:defRPr sz="2400"/>
              </a:lvl1pPr>
            </a:lstStyle>
            <a:p>
              <a:pPr algn="ctr"/>
              <a:r>
                <a:rPr lang="en-US" dirty="0"/>
                <a:t>Totes </a:t>
              </a:r>
            </a:p>
            <a:p>
              <a:pPr algn="ctr"/>
              <a:r>
                <a:rPr lang="en-US" sz="2000" dirty="0"/>
                <a:t>(270-gal or 330-gal</a:t>
              </a:r>
            </a:p>
          </p:txBody>
        </p:sp>
      </p:grpSp>
      <p:grpSp>
        <p:nvGrpSpPr>
          <p:cNvPr id="14" name="Group 13">
            <a:extLst>
              <a:ext uri="{FF2B5EF4-FFF2-40B4-BE49-F238E27FC236}">
                <a16:creationId xmlns:a16="http://schemas.microsoft.com/office/drawing/2014/main" id="{175E4D14-202E-AEBA-3A7B-671C244E31C6}"/>
              </a:ext>
            </a:extLst>
          </p:cNvPr>
          <p:cNvGrpSpPr/>
          <p:nvPr/>
        </p:nvGrpSpPr>
        <p:grpSpPr>
          <a:xfrm>
            <a:off x="311833" y="1842638"/>
            <a:ext cx="2550375" cy="2915700"/>
            <a:chOff x="204222" y="2118357"/>
            <a:chExt cx="2550375" cy="2915700"/>
          </a:xfrm>
        </p:grpSpPr>
        <p:pic>
          <p:nvPicPr>
            <p:cNvPr id="7" name="Picture 6">
              <a:extLst>
                <a:ext uri="{FF2B5EF4-FFF2-40B4-BE49-F238E27FC236}">
                  <a16:creationId xmlns:a16="http://schemas.microsoft.com/office/drawing/2014/main" id="{8E538417-83B7-3E0F-7498-824FFA984129}"/>
                </a:ext>
              </a:extLst>
            </p:cNvPr>
            <p:cNvPicPr>
              <a:picLocks noChangeAspect="1"/>
            </p:cNvPicPr>
            <p:nvPr/>
          </p:nvPicPr>
          <p:blipFill>
            <a:blip r:embed="rId5"/>
            <a:stretch>
              <a:fillRect/>
            </a:stretch>
          </p:blipFill>
          <p:spPr>
            <a:xfrm>
              <a:off x="204222" y="2745056"/>
              <a:ext cx="2550375" cy="2289001"/>
            </a:xfrm>
            <a:prstGeom prst="rect">
              <a:avLst/>
            </a:prstGeom>
          </p:spPr>
        </p:pic>
        <p:sp>
          <p:nvSpPr>
            <p:cNvPr id="11" name="TextBox 10">
              <a:extLst>
                <a:ext uri="{FF2B5EF4-FFF2-40B4-BE49-F238E27FC236}">
                  <a16:creationId xmlns:a16="http://schemas.microsoft.com/office/drawing/2014/main" id="{01B7A61B-DE3A-D4CA-1EED-BD50B0B36182}"/>
                </a:ext>
              </a:extLst>
            </p:cNvPr>
            <p:cNvSpPr txBox="1"/>
            <p:nvPr/>
          </p:nvSpPr>
          <p:spPr>
            <a:xfrm>
              <a:off x="274007" y="2118357"/>
              <a:ext cx="2410805" cy="461665"/>
            </a:xfrm>
            <a:prstGeom prst="rect">
              <a:avLst/>
            </a:prstGeom>
            <a:noFill/>
          </p:spPr>
          <p:txBody>
            <a:bodyPr wrap="square" rtlCol="0">
              <a:spAutoFit/>
            </a:bodyPr>
            <a:lstStyle/>
            <a:p>
              <a:r>
                <a:rPr lang="en-US" sz="2400" dirty="0"/>
                <a:t>55-gallon Drum</a:t>
              </a:r>
            </a:p>
          </p:txBody>
        </p:sp>
      </p:grpSp>
      <p:grpSp>
        <p:nvGrpSpPr>
          <p:cNvPr id="21" name="Group 20">
            <a:extLst>
              <a:ext uri="{FF2B5EF4-FFF2-40B4-BE49-F238E27FC236}">
                <a16:creationId xmlns:a16="http://schemas.microsoft.com/office/drawing/2014/main" id="{4766AA3A-5B11-2262-F450-D96CB0DB70A2}"/>
              </a:ext>
            </a:extLst>
          </p:cNvPr>
          <p:cNvGrpSpPr/>
          <p:nvPr/>
        </p:nvGrpSpPr>
        <p:grpSpPr>
          <a:xfrm>
            <a:off x="3051920" y="1842638"/>
            <a:ext cx="2959242" cy="4093835"/>
            <a:chOff x="3068045" y="2006176"/>
            <a:chExt cx="2959242" cy="4093835"/>
          </a:xfrm>
        </p:grpSpPr>
        <p:pic>
          <p:nvPicPr>
            <p:cNvPr id="15" name="Picture 14">
              <a:extLst>
                <a:ext uri="{FF2B5EF4-FFF2-40B4-BE49-F238E27FC236}">
                  <a16:creationId xmlns:a16="http://schemas.microsoft.com/office/drawing/2014/main" id="{073F7435-B38C-9611-150F-F977F799D9B0}"/>
                </a:ext>
              </a:extLst>
            </p:cNvPr>
            <p:cNvPicPr>
              <a:picLocks noChangeAspect="1"/>
            </p:cNvPicPr>
            <p:nvPr/>
          </p:nvPicPr>
          <p:blipFill>
            <a:blip r:embed="rId6"/>
            <a:stretch>
              <a:fillRect/>
            </a:stretch>
          </p:blipFill>
          <p:spPr>
            <a:xfrm>
              <a:off x="3318516" y="2837173"/>
              <a:ext cx="2708771" cy="3262838"/>
            </a:xfrm>
            <a:prstGeom prst="rect">
              <a:avLst/>
            </a:prstGeom>
          </p:spPr>
        </p:pic>
        <p:sp>
          <p:nvSpPr>
            <p:cNvPr id="16" name="TextBox 15">
              <a:extLst>
                <a:ext uri="{FF2B5EF4-FFF2-40B4-BE49-F238E27FC236}">
                  <a16:creationId xmlns:a16="http://schemas.microsoft.com/office/drawing/2014/main" id="{15528EB8-C949-97BA-5CBF-29594F501007}"/>
                </a:ext>
              </a:extLst>
            </p:cNvPr>
            <p:cNvSpPr txBox="1"/>
            <p:nvPr/>
          </p:nvSpPr>
          <p:spPr>
            <a:xfrm>
              <a:off x="3068045" y="2006176"/>
              <a:ext cx="2822209" cy="769441"/>
            </a:xfrm>
            <a:prstGeom prst="rect">
              <a:avLst/>
            </a:prstGeom>
            <a:noFill/>
          </p:spPr>
          <p:txBody>
            <a:bodyPr wrap="square" rtlCol="0">
              <a:spAutoFit/>
            </a:bodyPr>
            <a:lstStyle/>
            <a:p>
              <a:pPr algn="ctr"/>
              <a:r>
                <a:rPr lang="en-US" sz="2400" dirty="0"/>
                <a:t>Portable Pod</a:t>
              </a:r>
            </a:p>
            <a:p>
              <a:pPr algn="ctr"/>
              <a:r>
                <a:rPr lang="en-US" sz="2000" dirty="0"/>
                <a:t>(58-gal or 116-gal)</a:t>
              </a:r>
            </a:p>
          </p:txBody>
        </p:sp>
      </p:grpSp>
      <p:sp>
        <p:nvSpPr>
          <p:cNvPr id="17" name="TextBox 16">
            <a:extLst>
              <a:ext uri="{FF2B5EF4-FFF2-40B4-BE49-F238E27FC236}">
                <a16:creationId xmlns:a16="http://schemas.microsoft.com/office/drawing/2014/main" id="{0386611E-97C5-8C77-5A18-F099D8885E10}"/>
              </a:ext>
            </a:extLst>
          </p:cNvPr>
          <p:cNvSpPr txBox="1"/>
          <p:nvPr/>
        </p:nvSpPr>
        <p:spPr>
          <a:xfrm>
            <a:off x="9093250" y="1790217"/>
            <a:ext cx="2771584" cy="461665"/>
          </a:xfrm>
          <a:prstGeom prst="rect">
            <a:avLst/>
          </a:prstGeom>
          <a:noFill/>
        </p:spPr>
        <p:txBody>
          <a:bodyPr wrap="square" rtlCol="0">
            <a:spAutoFit/>
          </a:bodyPr>
          <a:lstStyle/>
          <a:p>
            <a:pPr algn="ctr"/>
            <a:r>
              <a:rPr lang="en-US" sz="2400" dirty="0"/>
              <a:t>Bulk Storage</a:t>
            </a:r>
          </a:p>
        </p:txBody>
      </p:sp>
      <p:sp>
        <p:nvSpPr>
          <p:cNvPr id="22" name="TextBox 21">
            <a:extLst>
              <a:ext uri="{FF2B5EF4-FFF2-40B4-BE49-F238E27FC236}">
                <a16:creationId xmlns:a16="http://schemas.microsoft.com/office/drawing/2014/main" id="{438FB59F-023B-3C86-4CD9-1F54E7FBD4DC}"/>
              </a:ext>
            </a:extLst>
          </p:cNvPr>
          <p:cNvSpPr txBox="1"/>
          <p:nvPr/>
        </p:nvSpPr>
        <p:spPr>
          <a:xfrm>
            <a:off x="3051920" y="6051601"/>
            <a:ext cx="6322022" cy="416011"/>
          </a:xfrm>
          <a:prstGeom prst="rect">
            <a:avLst/>
          </a:prstGeom>
          <a:noFill/>
        </p:spPr>
        <p:txBody>
          <a:bodyPr wrap="square" rtlCol="0">
            <a:spAutoFit/>
          </a:bodyPr>
          <a:lstStyle/>
          <a:p>
            <a:pPr>
              <a:lnSpc>
                <a:spcPct val="150000"/>
              </a:lnSpc>
            </a:pPr>
            <a:r>
              <a:rPr lang="en-US" sz="1600" b="1" i="1" dirty="0"/>
              <a:t>No matter the size –  We have DEF equipment solutions for you</a:t>
            </a:r>
          </a:p>
        </p:txBody>
      </p:sp>
      <p:pic>
        <p:nvPicPr>
          <p:cNvPr id="23" name="Picture 22">
            <a:extLst>
              <a:ext uri="{FF2B5EF4-FFF2-40B4-BE49-F238E27FC236}">
                <a16:creationId xmlns:a16="http://schemas.microsoft.com/office/drawing/2014/main" id="{1E69C66E-DA47-A78A-DCC1-3B9D5A3CDA09}"/>
              </a:ext>
            </a:extLst>
          </p:cNvPr>
          <p:cNvPicPr>
            <a:picLocks noChangeAspect="1"/>
          </p:cNvPicPr>
          <p:nvPr/>
        </p:nvPicPr>
        <p:blipFill rotWithShape="1">
          <a:blip r:embed="rId7"/>
          <a:srcRect l="4873" t="23600" r="4626" b="22631"/>
          <a:stretch/>
        </p:blipFill>
        <p:spPr>
          <a:xfrm>
            <a:off x="311833" y="5001664"/>
            <a:ext cx="2740087" cy="1627931"/>
          </a:xfrm>
          <a:prstGeom prst="rect">
            <a:avLst/>
          </a:prstGeom>
        </p:spPr>
      </p:pic>
    </p:spTree>
    <p:extLst>
      <p:ext uri="{BB962C8B-B14F-4D97-AF65-F5344CB8AC3E}">
        <p14:creationId xmlns:p14="http://schemas.microsoft.com/office/powerpoint/2010/main" val="1148028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B5AD59A-8DFE-4743-80D7-973597B7FF44}"/>
              </a:ext>
            </a:extLst>
          </p:cNvPr>
          <p:cNvSpPr txBox="1">
            <a:spLocks/>
          </p:cNvSpPr>
          <p:nvPr/>
        </p:nvSpPr>
        <p:spPr>
          <a:xfrm>
            <a:off x="452551" y="219464"/>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6000" b="1" dirty="0">
              <a:solidFill>
                <a:schemeClr val="bg1"/>
              </a:solidFill>
            </a:endParaRPr>
          </a:p>
        </p:txBody>
      </p:sp>
      <p:grpSp>
        <p:nvGrpSpPr>
          <p:cNvPr id="14" name="Group 13">
            <a:extLst>
              <a:ext uri="{FF2B5EF4-FFF2-40B4-BE49-F238E27FC236}">
                <a16:creationId xmlns:a16="http://schemas.microsoft.com/office/drawing/2014/main" id="{904E5E6C-8969-472E-982A-81C7DA797CB2}"/>
              </a:ext>
            </a:extLst>
          </p:cNvPr>
          <p:cNvGrpSpPr/>
          <p:nvPr/>
        </p:nvGrpSpPr>
        <p:grpSpPr>
          <a:xfrm>
            <a:off x="228601" y="223477"/>
            <a:ext cx="11742820" cy="1694746"/>
            <a:chOff x="228601" y="223477"/>
            <a:chExt cx="11742820" cy="1694746"/>
          </a:xfrm>
        </p:grpSpPr>
        <p:grpSp>
          <p:nvGrpSpPr>
            <p:cNvPr id="15" name="Group 14">
              <a:extLst>
                <a:ext uri="{FF2B5EF4-FFF2-40B4-BE49-F238E27FC236}">
                  <a16:creationId xmlns:a16="http://schemas.microsoft.com/office/drawing/2014/main" id="{4F83CBF1-D5CC-4CC3-B771-FF7A310E2C11}"/>
                </a:ext>
              </a:extLst>
            </p:cNvPr>
            <p:cNvGrpSpPr/>
            <p:nvPr/>
          </p:nvGrpSpPr>
          <p:grpSpPr>
            <a:xfrm>
              <a:off x="228601" y="223477"/>
              <a:ext cx="11742820" cy="1694746"/>
              <a:chOff x="288758" y="4536460"/>
              <a:chExt cx="11626736" cy="2032782"/>
            </a:xfrm>
            <a:solidFill>
              <a:srgbClr val="4F4F4F"/>
            </a:solidFill>
          </p:grpSpPr>
          <p:sp>
            <p:nvSpPr>
              <p:cNvPr id="17" name="Rectangle 16">
                <a:extLst>
                  <a:ext uri="{FF2B5EF4-FFF2-40B4-BE49-F238E27FC236}">
                    <a16:creationId xmlns:a16="http://schemas.microsoft.com/office/drawing/2014/main" id="{D8E4020A-44E5-4379-9768-E2C937FB8777}"/>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6530C4-B78E-408E-BA69-0DA2F28E7C6F}"/>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a:extLst>
                <a:ext uri="{FF2B5EF4-FFF2-40B4-BE49-F238E27FC236}">
                  <a16:creationId xmlns:a16="http://schemas.microsoft.com/office/drawing/2014/main" id="{E22FEE66-30D0-4133-AA24-EE53904ABEC4}"/>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itle 1">
            <a:extLst>
              <a:ext uri="{FF2B5EF4-FFF2-40B4-BE49-F238E27FC236}">
                <a16:creationId xmlns:a16="http://schemas.microsoft.com/office/drawing/2014/main" id="{967FE574-10A8-411F-94EC-830DB76ADEC0}"/>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DEF Pumps</a:t>
            </a:r>
          </a:p>
        </p:txBody>
      </p:sp>
      <p:pic>
        <p:nvPicPr>
          <p:cNvPr id="20" name="Picture 19" descr="A picture containing appliance, sitting, table, small&#10;&#10;Description automatically generated">
            <a:extLst>
              <a:ext uri="{FF2B5EF4-FFF2-40B4-BE49-F238E27FC236}">
                <a16:creationId xmlns:a16="http://schemas.microsoft.com/office/drawing/2014/main" id="{9CEEAEFC-C85C-4619-B6BF-68FB99197E47}"/>
              </a:ext>
            </a:extLst>
          </p:cNvPr>
          <p:cNvPicPr>
            <a:picLocks noChangeAspect="1"/>
          </p:cNvPicPr>
          <p:nvPr/>
        </p:nvPicPr>
        <p:blipFill rotWithShape="1">
          <a:blip r:embed="rId3">
            <a:extLst>
              <a:ext uri="{28A0092B-C50C-407E-A947-70E740481C1C}">
                <a14:useLocalDpi xmlns:a14="http://schemas.microsoft.com/office/drawing/2010/main" val="0"/>
              </a:ext>
            </a:extLst>
          </a:blip>
          <a:srcRect l="10564" t="3551" b="5416"/>
          <a:stretch/>
        </p:blipFill>
        <p:spPr>
          <a:xfrm>
            <a:off x="2514601" y="2852738"/>
            <a:ext cx="3628999" cy="3588068"/>
          </a:xfrm>
          <a:prstGeom prst="rect">
            <a:avLst/>
          </a:prstGeom>
        </p:spPr>
      </p:pic>
      <p:pic>
        <p:nvPicPr>
          <p:cNvPr id="21" name="Picture 20" descr="A picture containing window, bicycle, sitting, parked&#10;&#10;Description automatically generated">
            <a:extLst>
              <a:ext uri="{FF2B5EF4-FFF2-40B4-BE49-F238E27FC236}">
                <a16:creationId xmlns:a16="http://schemas.microsoft.com/office/drawing/2014/main" id="{7C0BDED8-EBF6-40FD-B4F5-18928773542A}"/>
              </a:ext>
            </a:extLst>
          </p:cNvPr>
          <p:cNvPicPr>
            <a:picLocks noChangeAspect="1"/>
          </p:cNvPicPr>
          <p:nvPr/>
        </p:nvPicPr>
        <p:blipFill rotWithShape="1">
          <a:blip r:embed="rId4">
            <a:extLst>
              <a:ext uri="{28A0092B-C50C-407E-A947-70E740481C1C}">
                <a14:useLocalDpi xmlns:a14="http://schemas.microsoft.com/office/drawing/2010/main" val="0"/>
              </a:ext>
            </a:extLst>
          </a:blip>
          <a:srcRect b="5537"/>
          <a:stretch/>
        </p:blipFill>
        <p:spPr>
          <a:xfrm>
            <a:off x="6143600" y="2852738"/>
            <a:ext cx="3912980" cy="3640737"/>
          </a:xfrm>
          <a:prstGeom prst="rect">
            <a:avLst/>
          </a:prstGeom>
        </p:spPr>
      </p:pic>
      <p:cxnSp>
        <p:nvCxnSpPr>
          <p:cNvPr id="3" name="Straight Connector 2">
            <a:extLst>
              <a:ext uri="{FF2B5EF4-FFF2-40B4-BE49-F238E27FC236}">
                <a16:creationId xmlns:a16="http://schemas.microsoft.com/office/drawing/2014/main" id="{8622B341-467A-4CA4-952E-D3FC17AE7440}"/>
              </a:ext>
            </a:extLst>
          </p:cNvPr>
          <p:cNvCxnSpPr>
            <a:cxnSpLocks/>
          </p:cNvCxnSpPr>
          <p:nvPr/>
        </p:nvCxnSpPr>
        <p:spPr>
          <a:xfrm>
            <a:off x="6122821" y="2271925"/>
            <a:ext cx="0" cy="42946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AED70B1-9B01-4948-81FA-E7730D4A1C3C}"/>
              </a:ext>
            </a:extLst>
          </p:cNvPr>
          <p:cNvSpPr txBox="1"/>
          <p:nvPr/>
        </p:nvSpPr>
        <p:spPr>
          <a:xfrm>
            <a:off x="228601" y="2113168"/>
            <a:ext cx="2408320" cy="44239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900" dirty="0"/>
              <a:t>12V or 120V</a:t>
            </a:r>
          </a:p>
          <a:p>
            <a:pPr marL="285750" indent="-285750">
              <a:lnSpc>
                <a:spcPct val="150000"/>
              </a:lnSpc>
              <a:buFont typeface="Arial" panose="020B0604020202020204" pitchFamily="34" charset="0"/>
              <a:buChar char="•"/>
            </a:pPr>
            <a:r>
              <a:rPr lang="en-US" sz="1900" dirty="0"/>
              <a:t>Inline Filter</a:t>
            </a:r>
          </a:p>
          <a:p>
            <a:pPr marL="285750" indent="-285750">
              <a:lnSpc>
                <a:spcPct val="150000"/>
              </a:lnSpc>
              <a:buFont typeface="Arial" panose="020B0604020202020204" pitchFamily="34" charset="0"/>
              <a:buChar char="•"/>
            </a:pPr>
            <a:r>
              <a:rPr lang="en-US" sz="1900" dirty="0"/>
              <a:t>Auto nozzle w/ built-in digital meter</a:t>
            </a:r>
          </a:p>
          <a:p>
            <a:pPr marL="285750" indent="-285750">
              <a:lnSpc>
                <a:spcPct val="150000"/>
              </a:lnSpc>
              <a:buFont typeface="Arial" panose="020B0604020202020204" pitchFamily="34" charset="0"/>
              <a:buChar char="•"/>
            </a:pPr>
            <a:r>
              <a:rPr lang="en-US" sz="1900" dirty="0"/>
              <a:t>20ft discharge hose</a:t>
            </a:r>
          </a:p>
          <a:p>
            <a:pPr marL="285750" indent="-285750">
              <a:lnSpc>
                <a:spcPct val="150000"/>
              </a:lnSpc>
              <a:buFont typeface="Arial" panose="020B0604020202020204" pitchFamily="34" charset="0"/>
              <a:buChar char="•"/>
            </a:pPr>
            <a:r>
              <a:rPr lang="en-US" sz="1900" dirty="0"/>
              <a:t>6.5ft suction hose to PDC valve</a:t>
            </a:r>
          </a:p>
          <a:p>
            <a:pPr marL="285750" indent="-285750">
              <a:lnSpc>
                <a:spcPct val="150000"/>
              </a:lnSpc>
              <a:buFont typeface="Arial" panose="020B0604020202020204" pitchFamily="34" charset="0"/>
              <a:buChar char="•"/>
            </a:pPr>
            <a:r>
              <a:rPr lang="en-US" sz="1900" dirty="0"/>
              <a:t>Tote hanger</a:t>
            </a:r>
          </a:p>
        </p:txBody>
      </p:sp>
      <p:sp>
        <p:nvSpPr>
          <p:cNvPr id="22" name="TextBox 21">
            <a:extLst>
              <a:ext uri="{FF2B5EF4-FFF2-40B4-BE49-F238E27FC236}">
                <a16:creationId xmlns:a16="http://schemas.microsoft.com/office/drawing/2014/main" id="{3297373F-B6EF-4687-8644-4549F8C96E01}"/>
              </a:ext>
            </a:extLst>
          </p:cNvPr>
          <p:cNvSpPr txBox="1"/>
          <p:nvPr/>
        </p:nvSpPr>
        <p:spPr>
          <a:xfrm>
            <a:off x="9977028" y="2271925"/>
            <a:ext cx="2201067" cy="444423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900" dirty="0"/>
              <a:t>Up to 10 Gal. per 100 revolutions</a:t>
            </a:r>
          </a:p>
          <a:p>
            <a:pPr marL="285750" indent="-285750">
              <a:lnSpc>
                <a:spcPct val="150000"/>
              </a:lnSpc>
              <a:buFont typeface="Arial" panose="020B0604020202020204" pitchFamily="34" charset="0"/>
              <a:buChar char="•"/>
            </a:pPr>
            <a:r>
              <a:rPr lang="en-US" sz="1900" dirty="0"/>
              <a:t>IBC mount bracket</a:t>
            </a:r>
          </a:p>
          <a:p>
            <a:pPr marL="285750" indent="-285750">
              <a:lnSpc>
                <a:spcPct val="150000"/>
              </a:lnSpc>
              <a:buFont typeface="Arial" panose="020B0604020202020204" pitchFamily="34" charset="0"/>
              <a:buChar char="•"/>
            </a:pPr>
            <a:r>
              <a:rPr lang="en-US" sz="1900" dirty="0"/>
              <a:t>3.2ft suction hose</a:t>
            </a:r>
          </a:p>
          <a:p>
            <a:pPr marL="285750" indent="-285750">
              <a:lnSpc>
                <a:spcPct val="150000"/>
              </a:lnSpc>
              <a:buFont typeface="Arial" panose="020B0604020202020204" pitchFamily="34" charset="0"/>
              <a:buChar char="•"/>
            </a:pPr>
            <a:r>
              <a:rPr lang="en-US" sz="1900" dirty="0"/>
              <a:t>9ft discharge hose</a:t>
            </a:r>
          </a:p>
          <a:p>
            <a:pPr marL="285750" indent="-285750">
              <a:lnSpc>
                <a:spcPct val="150000"/>
              </a:lnSpc>
              <a:buFont typeface="Arial" panose="020B0604020202020204" pitchFamily="34" charset="0"/>
              <a:buChar char="•"/>
            </a:pPr>
            <a:endParaRPr lang="en-US" sz="2000" dirty="0"/>
          </a:p>
        </p:txBody>
      </p:sp>
      <p:sp>
        <p:nvSpPr>
          <p:cNvPr id="7" name="TextBox 6">
            <a:extLst>
              <a:ext uri="{FF2B5EF4-FFF2-40B4-BE49-F238E27FC236}">
                <a16:creationId xmlns:a16="http://schemas.microsoft.com/office/drawing/2014/main" id="{1D375653-B6C9-4161-866B-79BA0D2AA57F}"/>
              </a:ext>
            </a:extLst>
          </p:cNvPr>
          <p:cNvSpPr txBox="1"/>
          <p:nvPr/>
        </p:nvSpPr>
        <p:spPr>
          <a:xfrm>
            <a:off x="2652627" y="2083297"/>
            <a:ext cx="3308747" cy="430887"/>
          </a:xfrm>
          <a:prstGeom prst="rect">
            <a:avLst/>
          </a:prstGeom>
          <a:noFill/>
        </p:spPr>
        <p:txBody>
          <a:bodyPr wrap="square" rtlCol="0">
            <a:spAutoFit/>
          </a:bodyPr>
          <a:lstStyle/>
          <a:p>
            <a:pPr algn="ctr"/>
            <a:r>
              <a:rPr lang="en-US" sz="2200" b="1" dirty="0"/>
              <a:t>Electric Pumps</a:t>
            </a:r>
          </a:p>
        </p:txBody>
      </p:sp>
      <p:sp>
        <p:nvSpPr>
          <p:cNvPr id="24" name="TextBox 23">
            <a:extLst>
              <a:ext uri="{FF2B5EF4-FFF2-40B4-BE49-F238E27FC236}">
                <a16:creationId xmlns:a16="http://schemas.microsoft.com/office/drawing/2014/main" id="{F7F41A46-7BB7-4A0D-A7E6-E99031AD2141}"/>
              </a:ext>
            </a:extLst>
          </p:cNvPr>
          <p:cNvSpPr txBox="1"/>
          <p:nvPr/>
        </p:nvSpPr>
        <p:spPr>
          <a:xfrm>
            <a:off x="6445716" y="2035874"/>
            <a:ext cx="3308747" cy="430887"/>
          </a:xfrm>
          <a:prstGeom prst="rect">
            <a:avLst/>
          </a:prstGeom>
          <a:noFill/>
        </p:spPr>
        <p:txBody>
          <a:bodyPr wrap="square" rtlCol="0">
            <a:spAutoFit/>
          </a:bodyPr>
          <a:lstStyle/>
          <a:p>
            <a:pPr algn="ctr"/>
            <a:r>
              <a:rPr lang="en-US" sz="2200" b="1" dirty="0"/>
              <a:t>Hand Pumps</a:t>
            </a:r>
          </a:p>
        </p:txBody>
      </p:sp>
    </p:spTree>
    <p:extLst>
      <p:ext uri="{BB962C8B-B14F-4D97-AF65-F5344CB8AC3E}">
        <p14:creationId xmlns:p14="http://schemas.microsoft.com/office/powerpoint/2010/main" val="249861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42B40763-CB26-463E-9357-2EB30534F5D6}"/>
              </a:ext>
            </a:extLst>
          </p:cNvPr>
          <p:cNvGrpSpPr/>
          <p:nvPr/>
        </p:nvGrpSpPr>
        <p:grpSpPr>
          <a:xfrm>
            <a:off x="228601" y="223477"/>
            <a:ext cx="11742820" cy="1694746"/>
            <a:chOff x="228601" y="223477"/>
            <a:chExt cx="11742820" cy="1694746"/>
          </a:xfrm>
        </p:grpSpPr>
        <p:grpSp>
          <p:nvGrpSpPr>
            <p:cNvPr id="15" name="Group 14">
              <a:extLst>
                <a:ext uri="{FF2B5EF4-FFF2-40B4-BE49-F238E27FC236}">
                  <a16:creationId xmlns:a16="http://schemas.microsoft.com/office/drawing/2014/main" id="{9235B572-3EF0-4BD9-802A-E6B666C53637}"/>
                </a:ext>
              </a:extLst>
            </p:cNvPr>
            <p:cNvGrpSpPr/>
            <p:nvPr/>
          </p:nvGrpSpPr>
          <p:grpSpPr>
            <a:xfrm>
              <a:off x="228601" y="223477"/>
              <a:ext cx="11742820" cy="1694746"/>
              <a:chOff x="288758" y="4536460"/>
              <a:chExt cx="11626736" cy="2032782"/>
            </a:xfrm>
            <a:solidFill>
              <a:srgbClr val="4F4F4F"/>
            </a:solidFill>
          </p:grpSpPr>
          <p:sp>
            <p:nvSpPr>
              <p:cNvPr id="19" name="Rectangle 18">
                <a:extLst>
                  <a:ext uri="{FF2B5EF4-FFF2-40B4-BE49-F238E27FC236}">
                    <a16:creationId xmlns:a16="http://schemas.microsoft.com/office/drawing/2014/main" id="{29211633-D200-4BBC-A3BB-71947E32DFBA}"/>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2E0401D-AC3E-42F1-9DD7-677681293D6A}"/>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7" name="Straight Connector 16">
              <a:extLst>
                <a:ext uri="{FF2B5EF4-FFF2-40B4-BE49-F238E27FC236}">
                  <a16:creationId xmlns:a16="http://schemas.microsoft.com/office/drawing/2014/main" id="{B86D9154-7632-49AB-8ECE-201462CE0435}"/>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Title 1">
            <a:extLst>
              <a:ext uri="{FF2B5EF4-FFF2-40B4-BE49-F238E27FC236}">
                <a16:creationId xmlns:a16="http://schemas.microsoft.com/office/drawing/2014/main" id="{BAF2DAAB-6F6E-43BA-8C40-7113A4CD0671}"/>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DEF Tote Suction Kits</a:t>
            </a:r>
          </a:p>
        </p:txBody>
      </p:sp>
      <p:pic>
        <p:nvPicPr>
          <p:cNvPr id="14" name="Picture 13" descr="A close up of a camera&#10;&#10;Description automatically generated">
            <a:extLst>
              <a:ext uri="{FF2B5EF4-FFF2-40B4-BE49-F238E27FC236}">
                <a16:creationId xmlns:a16="http://schemas.microsoft.com/office/drawing/2014/main" id="{11A19C7C-056A-48E6-9314-0CA0C1CA2E4D}"/>
              </a:ext>
            </a:extLst>
          </p:cNvPr>
          <p:cNvPicPr>
            <a:picLocks noChangeAspect="1"/>
          </p:cNvPicPr>
          <p:nvPr/>
        </p:nvPicPr>
        <p:blipFill rotWithShape="1">
          <a:blip r:embed="rId3">
            <a:extLst>
              <a:ext uri="{28A0092B-C50C-407E-A947-70E740481C1C}">
                <a14:useLocalDpi xmlns:a14="http://schemas.microsoft.com/office/drawing/2010/main" val="0"/>
              </a:ext>
            </a:extLst>
          </a:blip>
          <a:srcRect t="19166" b="20972"/>
          <a:stretch/>
        </p:blipFill>
        <p:spPr>
          <a:xfrm>
            <a:off x="373379" y="2217420"/>
            <a:ext cx="6507866" cy="4196424"/>
          </a:xfrm>
          <a:prstGeom prst="rect">
            <a:avLst/>
          </a:prstGeom>
        </p:spPr>
      </p:pic>
      <p:sp>
        <p:nvSpPr>
          <p:cNvPr id="2" name="TextBox 1">
            <a:extLst>
              <a:ext uri="{FF2B5EF4-FFF2-40B4-BE49-F238E27FC236}">
                <a16:creationId xmlns:a16="http://schemas.microsoft.com/office/drawing/2014/main" id="{210A8BC3-522F-4787-B54D-233CE8287E14}"/>
              </a:ext>
            </a:extLst>
          </p:cNvPr>
          <p:cNvSpPr txBox="1"/>
          <p:nvPr/>
        </p:nvSpPr>
        <p:spPr>
          <a:xfrm>
            <a:off x="6974067" y="4315632"/>
            <a:ext cx="4732020" cy="253402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t>TOTE-MANIFOLD-KIT: </a:t>
            </a:r>
            <a:r>
              <a:rPr lang="en-US" dirty="0"/>
              <a:t>dual bung tote caps, poly RPV female valves, PDC 4-pin connectors, 2” poly buttress plugs, 90° hose barbs ¾”, 9ft hose cut to 3ft each, ¾ hose barb tee to join hoses, hose clamps, suction tubes</a:t>
            </a:r>
          </a:p>
        </p:txBody>
      </p:sp>
      <p:sp>
        <p:nvSpPr>
          <p:cNvPr id="16" name="TextBox 15">
            <a:extLst>
              <a:ext uri="{FF2B5EF4-FFF2-40B4-BE49-F238E27FC236}">
                <a16:creationId xmlns:a16="http://schemas.microsoft.com/office/drawing/2014/main" id="{32643E3B-5CD7-4FEB-AD96-D841044F0900}"/>
              </a:ext>
            </a:extLst>
          </p:cNvPr>
          <p:cNvSpPr txBox="1"/>
          <p:nvPr/>
        </p:nvSpPr>
        <p:spPr>
          <a:xfrm>
            <a:off x="6974067" y="1849353"/>
            <a:ext cx="4732020" cy="128753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t>TOTE-SUCTION-KIT: </a:t>
            </a:r>
            <a:r>
              <a:rPr lang="en-US" dirty="0"/>
              <a:t>dual bung tote caps, RSV container valve, suction tube, 2” poly buttress plug</a:t>
            </a:r>
          </a:p>
        </p:txBody>
      </p:sp>
      <p:pic>
        <p:nvPicPr>
          <p:cNvPr id="4" name="Picture 3">
            <a:extLst>
              <a:ext uri="{FF2B5EF4-FFF2-40B4-BE49-F238E27FC236}">
                <a16:creationId xmlns:a16="http://schemas.microsoft.com/office/drawing/2014/main" id="{11D8B583-D8E6-0178-C427-319A53C587C9}"/>
              </a:ext>
            </a:extLst>
          </p:cNvPr>
          <p:cNvPicPr>
            <a:picLocks noChangeAspect="1"/>
          </p:cNvPicPr>
          <p:nvPr/>
        </p:nvPicPr>
        <p:blipFill>
          <a:blip r:embed="rId4"/>
          <a:stretch>
            <a:fillRect/>
          </a:stretch>
        </p:blipFill>
        <p:spPr>
          <a:xfrm>
            <a:off x="7372099" y="3092367"/>
            <a:ext cx="4170855" cy="1211477"/>
          </a:xfrm>
          <a:prstGeom prst="rect">
            <a:avLst/>
          </a:prstGeom>
        </p:spPr>
      </p:pic>
    </p:spTree>
    <p:extLst>
      <p:ext uri="{BB962C8B-B14F-4D97-AF65-F5344CB8AC3E}">
        <p14:creationId xmlns:p14="http://schemas.microsoft.com/office/powerpoint/2010/main" val="2723556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sitting, black, front, table&#10;&#10;Description automatically generated">
            <a:extLst>
              <a:ext uri="{FF2B5EF4-FFF2-40B4-BE49-F238E27FC236}">
                <a16:creationId xmlns:a16="http://schemas.microsoft.com/office/drawing/2014/main" id="{0CF6030B-6A23-4D9D-983E-1988C8B90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9289" y="2004871"/>
            <a:ext cx="3358049" cy="1932405"/>
          </a:xfrm>
          <a:prstGeom prst="rect">
            <a:avLst/>
          </a:prstGeom>
        </p:spPr>
      </p:pic>
      <p:pic>
        <p:nvPicPr>
          <p:cNvPr id="4" name="Picture 3" descr="A picture containing light&#10;&#10;Description automatically generated">
            <a:extLst>
              <a:ext uri="{FF2B5EF4-FFF2-40B4-BE49-F238E27FC236}">
                <a16:creationId xmlns:a16="http://schemas.microsoft.com/office/drawing/2014/main" id="{E1DCDF1C-71ED-4798-AA22-A6A8D772388E}"/>
              </a:ext>
            </a:extLst>
          </p:cNvPr>
          <p:cNvPicPr>
            <a:picLocks noChangeAspect="1"/>
          </p:cNvPicPr>
          <p:nvPr/>
        </p:nvPicPr>
        <p:blipFill rotWithShape="1">
          <a:blip r:embed="rId4">
            <a:extLst>
              <a:ext uri="{28A0092B-C50C-407E-A947-70E740481C1C}">
                <a14:useLocalDpi xmlns:a14="http://schemas.microsoft.com/office/drawing/2010/main" val="0"/>
              </a:ext>
            </a:extLst>
          </a:blip>
          <a:srcRect l="25427" t="16996" r="25395" b="17139"/>
          <a:stretch/>
        </p:blipFill>
        <p:spPr>
          <a:xfrm>
            <a:off x="3082890" y="1947296"/>
            <a:ext cx="1940348" cy="2367774"/>
          </a:xfrm>
          <a:prstGeom prst="rect">
            <a:avLst/>
          </a:prstGeom>
        </p:spPr>
      </p:pic>
      <p:pic>
        <p:nvPicPr>
          <p:cNvPr id="6" name="Picture 5" descr="A close up of a device&#10;&#10;Description automatically generated">
            <a:extLst>
              <a:ext uri="{FF2B5EF4-FFF2-40B4-BE49-F238E27FC236}">
                <a16:creationId xmlns:a16="http://schemas.microsoft.com/office/drawing/2014/main" id="{6B08E6C2-E0F2-4501-A6F9-E20AADD7BA6A}"/>
              </a:ext>
            </a:extLst>
          </p:cNvPr>
          <p:cNvPicPr>
            <a:picLocks noChangeAspect="1"/>
          </p:cNvPicPr>
          <p:nvPr/>
        </p:nvPicPr>
        <p:blipFill rotWithShape="1">
          <a:blip r:embed="rId5">
            <a:extLst>
              <a:ext uri="{28A0092B-C50C-407E-A947-70E740481C1C}">
                <a14:useLocalDpi xmlns:a14="http://schemas.microsoft.com/office/drawing/2010/main" val="0"/>
              </a:ext>
            </a:extLst>
          </a:blip>
          <a:srcRect l="8575" t="17652" r="18023" b="14923"/>
          <a:stretch/>
        </p:blipFill>
        <p:spPr>
          <a:xfrm>
            <a:off x="266573" y="1947296"/>
            <a:ext cx="2691943" cy="2367774"/>
          </a:xfrm>
          <a:prstGeom prst="rect">
            <a:avLst/>
          </a:prstGeom>
        </p:spPr>
      </p:pic>
      <p:pic>
        <p:nvPicPr>
          <p:cNvPr id="8" name="Picture 7" descr="A picture containing indoor, sitting, white, refrigerator&#10;&#10;Description automatically generated">
            <a:extLst>
              <a:ext uri="{FF2B5EF4-FFF2-40B4-BE49-F238E27FC236}">
                <a16:creationId xmlns:a16="http://schemas.microsoft.com/office/drawing/2014/main" id="{D9473783-6E46-4994-B670-AB627380C73E}"/>
              </a:ext>
            </a:extLst>
          </p:cNvPr>
          <p:cNvPicPr>
            <a:picLocks noChangeAspect="1"/>
          </p:cNvPicPr>
          <p:nvPr/>
        </p:nvPicPr>
        <p:blipFill rotWithShape="1">
          <a:blip r:embed="rId6">
            <a:extLst>
              <a:ext uri="{28A0092B-C50C-407E-A947-70E740481C1C}">
                <a14:useLocalDpi xmlns:a14="http://schemas.microsoft.com/office/drawing/2010/main" val="0"/>
              </a:ext>
            </a:extLst>
          </a:blip>
          <a:srcRect l="26778" t="23166" r="34889" b="18229"/>
          <a:stretch/>
        </p:blipFill>
        <p:spPr>
          <a:xfrm>
            <a:off x="644360" y="4532279"/>
            <a:ext cx="1427506" cy="1988452"/>
          </a:xfrm>
          <a:prstGeom prst="rect">
            <a:avLst/>
          </a:prstGeom>
        </p:spPr>
      </p:pic>
      <p:pic>
        <p:nvPicPr>
          <p:cNvPr id="12" name="Picture 11">
            <a:extLst>
              <a:ext uri="{FF2B5EF4-FFF2-40B4-BE49-F238E27FC236}">
                <a16:creationId xmlns:a16="http://schemas.microsoft.com/office/drawing/2014/main" id="{0D77B819-CEA4-4B4E-A33B-8428ECFA7FFE}"/>
              </a:ext>
            </a:extLst>
          </p:cNvPr>
          <p:cNvPicPr>
            <a:picLocks noChangeAspect="1"/>
          </p:cNvPicPr>
          <p:nvPr/>
        </p:nvPicPr>
        <p:blipFill rotWithShape="1">
          <a:blip r:embed="rId7">
            <a:extLst>
              <a:ext uri="{28A0092B-C50C-407E-A947-70E740481C1C}">
                <a14:useLocalDpi xmlns:a14="http://schemas.microsoft.com/office/drawing/2010/main" val="0"/>
              </a:ext>
            </a:extLst>
          </a:blip>
          <a:srcRect l="16933" t="18886" r="16933" b="19677"/>
          <a:stretch/>
        </p:blipFill>
        <p:spPr>
          <a:xfrm>
            <a:off x="2996669" y="4476103"/>
            <a:ext cx="2170754" cy="2016604"/>
          </a:xfrm>
          <a:prstGeom prst="rect">
            <a:avLst/>
          </a:prstGeom>
        </p:spPr>
      </p:pic>
      <p:grpSp>
        <p:nvGrpSpPr>
          <p:cNvPr id="17" name="Group 16">
            <a:extLst>
              <a:ext uri="{FF2B5EF4-FFF2-40B4-BE49-F238E27FC236}">
                <a16:creationId xmlns:a16="http://schemas.microsoft.com/office/drawing/2014/main" id="{D99C9CC6-1978-45CC-BE58-8CB0EDCCEE1D}"/>
              </a:ext>
            </a:extLst>
          </p:cNvPr>
          <p:cNvGrpSpPr/>
          <p:nvPr/>
        </p:nvGrpSpPr>
        <p:grpSpPr>
          <a:xfrm>
            <a:off x="228601" y="223477"/>
            <a:ext cx="11742820" cy="1694746"/>
            <a:chOff x="228601" y="223477"/>
            <a:chExt cx="11742820" cy="1694746"/>
          </a:xfrm>
        </p:grpSpPr>
        <p:grpSp>
          <p:nvGrpSpPr>
            <p:cNvPr id="18" name="Group 17">
              <a:extLst>
                <a:ext uri="{FF2B5EF4-FFF2-40B4-BE49-F238E27FC236}">
                  <a16:creationId xmlns:a16="http://schemas.microsoft.com/office/drawing/2014/main" id="{80D21045-310E-4992-845B-8868E240F275}"/>
                </a:ext>
              </a:extLst>
            </p:cNvPr>
            <p:cNvGrpSpPr/>
            <p:nvPr/>
          </p:nvGrpSpPr>
          <p:grpSpPr>
            <a:xfrm>
              <a:off x="228601" y="223477"/>
              <a:ext cx="11742820" cy="1694746"/>
              <a:chOff x="288758" y="4536460"/>
              <a:chExt cx="11626736" cy="2032782"/>
            </a:xfrm>
            <a:solidFill>
              <a:srgbClr val="4F4F4F"/>
            </a:solidFill>
          </p:grpSpPr>
          <p:sp>
            <p:nvSpPr>
              <p:cNvPr id="20" name="Rectangle 19">
                <a:extLst>
                  <a:ext uri="{FF2B5EF4-FFF2-40B4-BE49-F238E27FC236}">
                    <a16:creationId xmlns:a16="http://schemas.microsoft.com/office/drawing/2014/main" id="{86D4FD0F-8ADB-4204-A66D-60A311A552C4}"/>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DBB4607-FB55-427E-BF64-3DC0A76D44D9}"/>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9" name="Straight Connector 18">
              <a:extLst>
                <a:ext uri="{FF2B5EF4-FFF2-40B4-BE49-F238E27FC236}">
                  <a16:creationId xmlns:a16="http://schemas.microsoft.com/office/drawing/2014/main" id="{E69561C9-D239-4A32-85D6-1E0A4BE10FDD}"/>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1BCA03A9-3473-4B6D-8A27-6DC442EB57E3}"/>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DEF Components</a:t>
            </a:r>
          </a:p>
        </p:txBody>
      </p:sp>
      <p:grpSp>
        <p:nvGrpSpPr>
          <p:cNvPr id="31" name="Group 30">
            <a:extLst>
              <a:ext uri="{FF2B5EF4-FFF2-40B4-BE49-F238E27FC236}">
                <a16:creationId xmlns:a16="http://schemas.microsoft.com/office/drawing/2014/main" id="{508E88BB-F9F0-48D8-A6AA-A4D6FB467ACD}"/>
              </a:ext>
            </a:extLst>
          </p:cNvPr>
          <p:cNvGrpSpPr/>
          <p:nvPr/>
        </p:nvGrpSpPr>
        <p:grpSpPr>
          <a:xfrm>
            <a:off x="5449289" y="4560302"/>
            <a:ext cx="3377322" cy="1932405"/>
            <a:chOff x="5325464" y="1958694"/>
            <a:chExt cx="3377322" cy="1794527"/>
          </a:xfrm>
        </p:grpSpPr>
        <p:pic>
          <p:nvPicPr>
            <p:cNvPr id="30" name="Picture 29" descr="A picture containing photo, black, traffic, light&#10;&#10;Description automatically generated">
              <a:extLst>
                <a:ext uri="{FF2B5EF4-FFF2-40B4-BE49-F238E27FC236}">
                  <a16:creationId xmlns:a16="http://schemas.microsoft.com/office/drawing/2014/main" id="{C03A2648-E22D-4A8E-9B11-7F419EB37481}"/>
                </a:ext>
              </a:extLst>
            </p:cNvPr>
            <p:cNvPicPr>
              <a:picLocks noChangeAspect="1"/>
            </p:cNvPicPr>
            <p:nvPr/>
          </p:nvPicPr>
          <p:blipFill rotWithShape="1">
            <a:blip r:embed="rId8">
              <a:extLst>
                <a:ext uri="{28A0092B-C50C-407E-A947-70E740481C1C}">
                  <a14:useLocalDpi xmlns:a14="http://schemas.microsoft.com/office/drawing/2010/main" val="0"/>
                </a:ext>
              </a:extLst>
            </a:blip>
            <a:srcRect l="27689" t="73347" r="28049" b="3264"/>
            <a:stretch/>
          </p:blipFill>
          <p:spPr>
            <a:xfrm>
              <a:off x="7736729" y="1997968"/>
              <a:ext cx="966057" cy="1715979"/>
            </a:xfrm>
            <a:prstGeom prst="rect">
              <a:avLst/>
            </a:prstGeom>
          </p:spPr>
        </p:pic>
        <p:pic>
          <p:nvPicPr>
            <p:cNvPr id="26" name="Picture 25" descr="A close up of a device&#10;&#10;Description automatically generated">
              <a:extLst>
                <a:ext uri="{FF2B5EF4-FFF2-40B4-BE49-F238E27FC236}">
                  <a16:creationId xmlns:a16="http://schemas.microsoft.com/office/drawing/2014/main" id="{819135C6-8773-491D-B63B-60E818DF03AF}"/>
                </a:ext>
              </a:extLst>
            </p:cNvPr>
            <p:cNvPicPr>
              <a:picLocks noChangeAspect="1"/>
            </p:cNvPicPr>
            <p:nvPr/>
          </p:nvPicPr>
          <p:blipFill rotWithShape="1">
            <a:blip r:embed="rId9">
              <a:extLst>
                <a:ext uri="{28A0092B-C50C-407E-A947-70E740481C1C}">
                  <a14:useLocalDpi xmlns:a14="http://schemas.microsoft.com/office/drawing/2010/main" val="0"/>
                </a:ext>
              </a:extLst>
            </a:blip>
            <a:srcRect l="20345" t="2721" r="21152" b="70659"/>
            <a:stretch/>
          </p:blipFill>
          <p:spPr>
            <a:xfrm>
              <a:off x="5325464" y="1993929"/>
              <a:ext cx="1068527" cy="1724056"/>
            </a:xfrm>
            <a:prstGeom prst="rect">
              <a:avLst/>
            </a:prstGeom>
          </p:spPr>
        </p:pic>
        <p:pic>
          <p:nvPicPr>
            <p:cNvPr id="27" name="Picture 26" descr="A close up of a device&#10;&#10;Description automatically generated">
              <a:extLst>
                <a:ext uri="{FF2B5EF4-FFF2-40B4-BE49-F238E27FC236}">
                  <a16:creationId xmlns:a16="http://schemas.microsoft.com/office/drawing/2014/main" id="{9AF8028E-CDE3-485D-AAA6-F6020BCCDA68}"/>
                </a:ext>
              </a:extLst>
            </p:cNvPr>
            <p:cNvPicPr>
              <a:picLocks noChangeAspect="1"/>
            </p:cNvPicPr>
            <p:nvPr/>
          </p:nvPicPr>
          <p:blipFill rotWithShape="1">
            <a:blip r:embed="rId9">
              <a:extLst>
                <a:ext uri="{28A0092B-C50C-407E-A947-70E740481C1C}">
                  <a14:useLocalDpi xmlns:a14="http://schemas.microsoft.com/office/drawing/2010/main" val="0"/>
                </a:ext>
              </a:extLst>
            </a:blip>
            <a:srcRect l="20346" t="37757" r="25271" b="36076"/>
            <a:stretch/>
          </p:blipFill>
          <p:spPr>
            <a:xfrm>
              <a:off x="6373469" y="1958694"/>
              <a:ext cx="1427506" cy="1794527"/>
            </a:xfrm>
            <a:prstGeom prst="rect">
              <a:avLst/>
            </a:prstGeom>
          </p:spPr>
        </p:pic>
      </p:grpSp>
      <p:pic>
        <p:nvPicPr>
          <p:cNvPr id="3" name="Picture 2" descr="A picture containing sitting, black, green&#10;&#10;Description automatically generated">
            <a:extLst>
              <a:ext uri="{FF2B5EF4-FFF2-40B4-BE49-F238E27FC236}">
                <a16:creationId xmlns:a16="http://schemas.microsoft.com/office/drawing/2014/main" id="{D7746496-331C-4DF5-A0E6-B62C50577ECF}"/>
              </a:ext>
            </a:extLst>
          </p:cNvPr>
          <p:cNvPicPr>
            <a:picLocks noChangeAspect="1"/>
          </p:cNvPicPr>
          <p:nvPr/>
        </p:nvPicPr>
        <p:blipFill rotWithShape="1">
          <a:blip r:embed="rId10">
            <a:extLst>
              <a:ext uri="{28A0092B-C50C-407E-A947-70E740481C1C}">
                <a14:useLocalDpi xmlns:a14="http://schemas.microsoft.com/office/drawing/2010/main" val="0"/>
              </a:ext>
            </a:extLst>
          </a:blip>
          <a:srcRect l="22805" t="30401" r="20634" b="20097"/>
          <a:stretch/>
        </p:blipFill>
        <p:spPr>
          <a:xfrm>
            <a:off x="9311906" y="1983021"/>
            <a:ext cx="2493673" cy="2182437"/>
          </a:xfrm>
          <a:prstGeom prst="rect">
            <a:avLst/>
          </a:prstGeom>
        </p:spPr>
      </p:pic>
      <p:pic>
        <p:nvPicPr>
          <p:cNvPr id="7" name="Picture 6" descr="A picture containing ware, gear, sitting, cat&#10;&#10;Description automatically generated">
            <a:extLst>
              <a:ext uri="{FF2B5EF4-FFF2-40B4-BE49-F238E27FC236}">
                <a16:creationId xmlns:a16="http://schemas.microsoft.com/office/drawing/2014/main" id="{AA832E27-1E34-4024-8902-A58B134EA656}"/>
              </a:ext>
            </a:extLst>
          </p:cNvPr>
          <p:cNvPicPr>
            <a:picLocks noChangeAspect="1"/>
          </p:cNvPicPr>
          <p:nvPr/>
        </p:nvPicPr>
        <p:blipFill rotWithShape="1">
          <a:blip r:embed="rId11">
            <a:extLst>
              <a:ext uri="{28A0092B-C50C-407E-A947-70E740481C1C}">
                <a14:useLocalDpi xmlns:a14="http://schemas.microsoft.com/office/drawing/2010/main" val="0"/>
              </a:ext>
            </a:extLst>
          </a:blip>
          <a:srcRect l="26311" t="37321" r="23689" b="23069"/>
          <a:stretch/>
        </p:blipFill>
        <p:spPr>
          <a:xfrm>
            <a:off x="9335075" y="4655649"/>
            <a:ext cx="2438549" cy="1931807"/>
          </a:xfrm>
          <a:prstGeom prst="rect">
            <a:avLst/>
          </a:prstGeom>
        </p:spPr>
      </p:pic>
      <p:sp>
        <p:nvSpPr>
          <p:cNvPr id="9" name="TextBox 8">
            <a:extLst>
              <a:ext uri="{FF2B5EF4-FFF2-40B4-BE49-F238E27FC236}">
                <a16:creationId xmlns:a16="http://schemas.microsoft.com/office/drawing/2014/main" id="{D1061C58-6902-4A15-8761-BCC74F09C866}"/>
              </a:ext>
            </a:extLst>
          </p:cNvPr>
          <p:cNvSpPr txBox="1"/>
          <p:nvPr/>
        </p:nvSpPr>
        <p:spPr>
          <a:xfrm>
            <a:off x="140141" y="6465246"/>
            <a:ext cx="2435943" cy="338554"/>
          </a:xfrm>
          <a:prstGeom prst="rect">
            <a:avLst/>
          </a:prstGeom>
          <a:noFill/>
        </p:spPr>
        <p:txBody>
          <a:bodyPr wrap="square" rtlCol="0">
            <a:spAutoFit/>
          </a:bodyPr>
          <a:lstStyle/>
          <a:p>
            <a:pPr algn="ctr"/>
            <a:r>
              <a:rPr lang="en-US" sz="1600" dirty="0"/>
              <a:t>RSV Container Valve SS</a:t>
            </a:r>
          </a:p>
        </p:txBody>
      </p:sp>
      <p:sp>
        <p:nvSpPr>
          <p:cNvPr id="23" name="TextBox 22">
            <a:extLst>
              <a:ext uri="{FF2B5EF4-FFF2-40B4-BE49-F238E27FC236}">
                <a16:creationId xmlns:a16="http://schemas.microsoft.com/office/drawing/2014/main" id="{2688614B-1974-4112-A85A-CD6DD50566FE}"/>
              </a:ext>
            </a:extLst>
          </p:cNvPr>
          <p:cNvSpPr txBox="1"/>
          <p:nvPr/>
        </p:nvSpPr>
        <p:spPr>
          <a:xfrm>
            <a:off x="2749475" y="6436095"/>
            <a:ext cx="2583080" cy="338554"/>
          </a:xfrm>
          <a:prstGeom prst="rect">
            <a:avLst/>
          </a:prstGeom>
          <a:noFill/>
        </p:spPr>
        <p:txBody>
          <a:bodyPr wrap="square" rtlCol="0">
            <a:spAutoFit/>
          </a:bodyPr>
          <a:lstStyle/>
          <a:p>
            <a:pPr algn="ctr"/>
            <a:r>
              <a:rPr lang="en-US" sz="1600" dirty="0"/>
              <a:t>Poly Cam &amp; Groove</a:t>
            </a:r>
          </a:p>
        </p:txBody>
      </p:sp>
      <p:sp>
        <p:nvSpPr>
          <p:cNvPr id="24" name="TextBox 23">
            <a:extLst>
              <a:ext uri="{FF2B5EF4-FFF2-40B4-BE49-F238E27FC236}">
                <a16:creationId xmlns:a16="http://schemas.microsoft.com/office/drawing/2014/main" id="{AEEFA425-66C1-445E-9093-13D0BBB83493}"/>
              </a:ext>
            </a:extLst>
          </p:cNvPr>
          <p:cNvSpPr txBox="1"/>
          <p:nvPr/>
        </p:nvSpPr>
        <p:spPr>
          <a:xfrm>
            <a:off x="77378" y="4174866"/>
            <a:ext cx="2645510" cy="338554"/>
          </a:xfrm>
          <a:prstGeom prst="rect">
            <a:avLst/>
          </a:prstGeom>
          <a:noFill/>
        </p:spPr>
        <p:txBody>
          <a:bodyPr wrap="square" rtlCol="0">
            <a:spAutoFit/>
          </a:bodyPr>
          <a:lstStyle/>
          <a:p>
            <a:r>
              <a:rPr lang="en-US" sz="1600" dirty="0"/>
              <a:t>RSV Dispense Coupler SS</a:t>
            </a:r>
          </a:p>
        </p:txBody>
      </p:sp>
      <p:sp>
        <p:nvSpPr>
          <p:cNvPr id="11" name="Rectangle 10">
            <a:extLst>
              <a:ext uri="{FF2B5EF4-FFF2-40B4-BE49-F238E27FC236}">
                <a16:creationId xmlns:a16="http://schemas.microsoft.com/office/drawing/2014/main" id="{9DF2C483-3213-42E3-84A6-993808A09958}"/>
              </a:ext>
            </a:extLst>
          </p:cNvPr>
          <p:cNvSpPr/>
          <p:nvPr/>
        </p:nvSpPr>
        <p:spPr>
          <a:xfrm>
            <a:off x="2788936" y="4180512"/>
            <a:ext cx="2528256" cy="338554"/>
          </a:xfrm>
          <a:prstGeom prst="rect">
            <a:avLst/>
          </a:prstGeom>
        </p:spPr>
        <p:txBody>
          <a:bodyPr wrap="none">
            <a:spAutoFit/>
          </a:bodyPr>
          <a:lstStyle/>
          <a:p>
            <a:r>
              <a:rPr lang="en-US" sz="1600" dirty="0"/>
              <a:t>PDC – Piusi DEF Coupler</a:t>
            </a:r>
          </a:p>
        </p:txBody>
      </p:sp>
      <p:sp>
        <p:nvSpPr>
          <p:cNvPr id="25" name="TextBox 24">
            <a:extLst>
              <a:ext uri="{FF2B5EF4-FFF2-40B4-BE49-F238E27FC236}">
                <a16:creationId xmlns:a16="http://schemas.microsoft.com/office/drawing/2014/main" id="{83AFDD16-965D-4F10-AEBB-5F3E625AEEC1}"/>
              </a:ext>
            </a:extLst>
          </p:cNvPr>
          <p:cNvSpPr txBox="1"/>
          <p:nvPr/>
        </p:nvSpPr>
        <p:spPr>
          <a:xfrm>
            <a:off x="5694707" y="3870646"/>
            <a:ext cx="2710133" cy="584775"/>
          </a:xfrm>
          <a:prstGeom prst="rect">
            <a:avLst/>
          </a:prstGeom>
          <a:noFill/>
        </p:spPr>
        <p:txBody>
          <a:bodyPr wrap="square" rtlCol="0">
            <a:spAutoFit/>
          </a:bodyPr>
          <a:lstStyle/>
          <a:p>
            <a:pPr algn="ctr"/>
            <a:r>
              <a:rPr lang="en-US" sz="1600" dirty="0"/>
              <a:t>Poly Dual bung IBC Tote Cap for dispensing &amp; filling</a:t>
            </a:r>
          </a:p>
        </p:txBody>
      </p:sp>
      <p:sp>
        <p:nvSpPr>
          <p:cNvPr id="28" name="TextBox 27">
            <a:extLst>
              <a:ext uri="{FF2B5EF4-FFF2-40B4-BE49-F238E27FC236}">
                <a16:creationId xmlns:a16="http://schemas.microsoft.com/office/drawing/2014/main" id="{B5BD9BAC-F093-42DB-A838-AF3564672B3B}"/>
              </a:ext>
            </a:extLst>
          </p:cNvPr>
          <p:cNvSpPr txBox="1"/>
          <p:nvPr/>
        </p:nvSpPr>
        <p:spPr>
          <a:xfrm>
            <a:off x="5836773" y="6428310"/>
            <a:ext cx="2583080" cy="338554"/>
          </a:xfrm>
          <a:prstGeom prst="rect">
            <a:avLst/>
          </a:prstGeom>
          <a:noFill/>
        </p:spPr>
        <p:txBody>
          <a:bodyPr wrap="square" rtlCol="0">
            <a:spAutoFit/>
          </a:bodyPr>
          <a:lstStyle/>
          <a:p>
            <a:pPr algn="ctr"/>
            <a:r>
              <a:rPr lang="en-US" sz="1600" dirty="0"/>
              <a:t>Poly Fittings</a:t>
            </a:r>
          </a:p>
        </p:txBody>
      </p:sp>
      <p:sp>
        <p:nvSpPr>
          <p:cNvPr id="29" name="TextBox 28">
            <a:extLst>
              <a:ext uri="{FF2B5EF4-FFF2-40B4-BE49-F238E27FC236}">
                <a16:creationId xmlns:a16="http://schemas.microsoft.com/office/drawing/2014/main" id="{A2E51EA8-A744-4482-8B0F-95A89EC51060}"/>
              </a:ext>
            </a:extLst>
          </p:cNvPr>
          <p:cNvSpPr txBox="1"/>
          <p:nvPr/>
        </p:nvSpPr>
        <p:spPr>
          <a:xfrm>
            <a:off x="9262809" y="6450416"/>
            <a:ext cx="2583080" cy="338554"/>
          </a:xfrm>
          <a:prstGeom prst="rect">
            <a:avLst/>
          </a:prstGeom>
          <a:noFill/>
        </p:spPr>
        <p:txBody>
          <a:bodyPr wrap="square" rtlCol="0">
            <a:spAutoFit/>
          </a:bodyPr>
          <a:lstStyle/>
          <a:p>
            <a:pPr algn="ctr"/>
            <a:r>
              <a:rPr lang="en-US" sz="1600" dirty="0"/>
              <a:t>Poly Reducer Fitting</a:t>
            </a:r>
          </a:p>
        </p:txBody>
      </p:sp>
      <p:sp>
        <p:nvSpPr>
          <p:cNvPr id="32" name="TextBox 31">
            <a:extLst>
              <a:ext uri="{FF2B5EF4-FFF2-40B4-BE49-F238E27FC236}">
                <a16:creationId xmlns:a16="http://schemas.microsoft.com/office/drawing/2014/main" id="{60314089-5A0F-43A5-8830-C73A9CC3AF4F}"/>
              </a:ext>
            </a:extLst>
          </p:cNvPr>
          <p:cNvSpPr txBox="1"/>
          <p:nvPr/>
        </p:nvSpPr>
        <p:spPr>
          <a:xfrm>
            <a:off x="9222499" y="3976516"/>
            <a:ext cx="2583080" cy="338554"/>
          </a:xfrm>
          <a:prstGeom prst="rect">
            <a:avLst/>
          </a:prstGeom>
          <a:noFill/>
        </p:spPr>
        <p:txBody>
          <a:bodyPr wrap="square" rtlCol="0">
            <a:spAutoFit/>
          </a:bodyPr>
          <a:lstStyle/>
          <a:p>
            <a:pPr algn="ctr"/>
            <a:r>
              <a:rPr lang="en-US" sz="1600" dirty="0"/>
              <a:t>Bulkhead Fitting</a:t>
            </a:r>
          </a:p>
        </p:txBody>
      </p:sp>
    </p:spTree>
    <p:extLst>
      <p:ext uri="{BB962C8B-B14F-4D97-AF65-F5344CB8AC3E}">
        <p14:creationId xmlns:p14="http://schemas.microsoft.com/office/powerpoint/2010/main" val="880963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D618E8-C0F7-4265-8B0A-80D4DB57F112}"/>
              </a:ext>
            </a:extLst>
          </p:cNvPr>
          <p:cNvPicPr>
            <a:picLocks noChangeAspect="1"/>
          </p:cNvPicPr>
          <p:nvPr/>
        </p:nvPicPr>
        <p:blipFill rotWithShape="1">
          <a:blip r:embed="rId3">
            <a:extLst>
              <a:ext uri="{28A0092B-C50C-407E-A947-70E740481C1C}">
                <a14:useLocalDpi xmlns:a14="http://schemas.microsoft.com/office/drawing/2010/main" val="0"/>
              </a:ext>
            </a:extLst>
          </a:blip>
          <a:srcRect l="14250" t="10203" b="24670"/>
          <a:stretch/>
        </p:blipFill>
        <p:spPr>
          <a:xfrm rot="18918581">
            <a:off x="5632044" y="2054293"/>
            <a:ext cx="3532605" cy="2200656"/>
          </a:xfrm>
          <a:prstGeom prst="rect">
            <a:avLst/>
          </a:prstGeom>
        </p:spPr>
      </p:pic>
      <p:pic>
        <p:nvPicPr>
          <p:cNvPr id="14" name="Picture 13" descr="A picture containing dryer, air, man, riding&#10;&#10;Description automatically generated">
            <a:extLst>
              <a:ext uri="{FF2B5EF4-FFF2-40B4-BE49-F238E27FC236}">
                <a16:creationId xmlns:a16="http://schemas.microsoft.com/office/drawing/2014/main" id="{04277C36-704A-4E1B-9B9E-A3F03332FB02}"/>
              </a:ext>
            </a:extLst>
          </p:cNvPr>
          <p:cNvPicPr>
            <a:picLocks noChangeAspect="1"/>
          </p:cNvPicPr>
          <p:nvPr/>
        </p:nvPicPr>
        <p:blipFill rotWithShape="1">
          <a:blip r:embed="rId4">
            <a:extLst>
              <a:ext uri="{28A0092B-C50C-407E-A947-70E740481C1C}">
                <a14:useLocalDpi xmlns:a14="http://schemas.microsoft.com/office/drawing/2010/main" val="0"/>
              </a:ext>
            </a:extLst>
          </a:blip>
          <a:srcRect l="10850" t="19898" r="11627" b="22723"/>
          <a:stretch/>
        </p:blipFill>
        <p:spPr>
          <a:xfrm rot="18652972">
            <a:off x="8810813" y="2173505"/>
            <a:ext cx="2615136" cy="1763519"/>
          </a:xfrm>
          <a:prstGeom prst="rect">
            <a:avLst/>
          </a:prstGeom>
        </p:spPr>
      </p:pic>
      <p:pic>
        <p:nvPicPr>
          <p:cNvPr id="3" name="Picture 2" descr="A picture containing white, dryer, black, standing&#10;&#10;Description automatically generated">
            <a:extLst>
              <a:ext uri="{FF2B5EF4-FFF2-40B4-BE49-F238E27FC236}">
                <a16:creationId xmlns:a16="http://schemas.microsoft.com/office/drawing/2014/main" id="{50C5424A-DE58-4AD0-9DF6-B3079651226D}"/>
              </a:ext>
            </a:extLst>
          </p:cNvPr>
          <p:cNvPicPr>
            <a:picLocks noChangeAspect="1"/>
          </p:cNvPicPr>
          <p:nvPr/>
        </p:nvPicPr>
        <p:blipFill rotWithShape="1">
          <a:blip r:embed="rId5">
            <a:extLst>
              <a:ext uri="{28A0092B-C50C-407E-A947-70E740481C1C}">
                <a14:useLocalDpi xmlns:a14="http://schemas.microsoft.com/office/drawing/2010/main" val="0"/>
              </a:ext>
            </a:extLst>
          </a:blip>
          <a:srcRect l="21034" t="-1072" r="22530" b="1072"/>
          <a:stretch/>
        </p:blipFill>
        <p:spPr>
          <a:xfrm rot="2881216">
            <a:off x="4141771" y="1555472"/>
            <a:ext cx="1522523" cy="2697771"/>
          </a:xfrm>
          <a:prstGeom prst="rect">
            <a:avLst/>
          </a:prstGeom>
        </p:spPr>
      </p:pic>
      <p:pic>
        <p:nvPicPr>
          <p:cNvPr id="4" name="Picture 3">
            <a:extLst>
              <a:ext uri="{FF2B5EF4-FFF2-40B4-BE49-F238E27FC236}">
                <a16:creationId xmlns:a16="http://schemas.microsoft.com/office/drawing/2014/main" id="{AEA8EEEB-7AFC-455A-B66E-AE5A953F892A}"/>
              </a:ext>
            </a:extLst>
          </p:cNvPr>
          <p:cNvPicPr>
            <a:picLocks noChangeAspect="1"/>
          </p:cNvPicPr>
          <p:nvPr/>
        </p:nvPicPr>
        <p:blipFill rotWithShape="1">
          <a:blip r:embed="rId6">
            <a:extLst>
              <a:ext uri="{28A0092B-C50C-407E-A947-70E740481C1C}">
                <a14:useLocalDpi xmlns:a14="http://schemas.microsoft.com/office/drawing/2010/main" val="0"/>
              </a:ext>
            </a:extLst>
          </a:blip>
          <a:srcRect b="10452"/>
          <a:stretch/>
        </p:blipFill>
        <p:spPr>
          <a:xfrm>
            <a:off x="9012014" y="3767468"/>
            <a:ext cx="3179986" cy="2847599"/>
          </a:xfrm>
          <a:prstGeom prst="rect">
            <a:avLst/>
          </a:prstGeom>
        </p:spPr>
      </p:pic>
      <p:pic>
        <p:nvPicPr>
          <p:cNvPr id="6" name="Picture 5" descr="A close up of a device&#10;&#10;Description automatically generated">
            <a:extLst>
              <a:ext uri="{FF2B5EF4-FFF2-40B4-BE49-F238E27FC236}">
                <a16:creationId xmlns:a16="http://schemas.microsoft.com/office/drawing/2014/main" id="{34C3C257-1F3F-40C1-8C16-41321D53469F}"/>
              </a:ext>
            </a:extLst>
          </p:cNvPr>
          <p:cNvPicPr>
            <a:picLocks noChangeAspect="1"/>
          </p:cNvPicPr>
          <p:nvPr/>
        </p:nvPicPr>
        <p:blipFill rotWithShape="1">
          <a:blip r:embed="rId7">
            <a:extLst>
              <a:ext uri="{28A0092B-C50C-407E-A947-70E740481C1C}">
                <a14:useLocalDpi xmlns:a14="http://schemas.microsoft.com/office/drawing/2010/main" val="0"/>
              </a:ext>
            </a:extLst>
          </a:blip>
          <a:srcRect b="8809"/>
          <a:stretch/>
        </p:blipFill>
        <p:spPr>
          <a:xfrm>
            <a:off x="6583514" y="4045042"/>
            <a:ext cx="2487138" cy="2268036"/>
          </a:xfrm>
          <a:prstGeom prst="rect">
            <a:avLst/>
          </a:prstGeom>
        </p:spPr>
      </p:pic>
      <p:pic>
        <p:nvPicPr>
          <p:cNvPr id="10" name="Picture 9" descr="A close up of a watch&#10;&#10;Description automatically generated">
            <a:extLst>
              <a:ext uri="{FF2B5EF4-FFF2-40B4-BE49-F238E27FC236}">
                <a16:creationId xmlns:a16="http://schemas.microsoft.com/office/drawing/2014/main" id="{6F4265A0-C313-4892-95DB-EA709E739ADE}"/>
              </a:ext>
            </a:extLst>
          </p:cNvPr>
          <p:cNvPicPr>
            <a:picLocks noChangeAspect="1"/>
          </p:cNvPicPr>
          <p:nvPr/>
        </p:nvPicPr>
        <p:blipFill rotWithShape="1">
          <a:blip r:embed="rId8">
            <a:extLst>
              <a:ext uri="{28A0092B-C50C-407E-A947-70E740481C1C}">
                <a14:useLocalDpi xmlns:a14="http://schemas.microsoft.com/office/drawing/2010/main" val="0"/>
              </a:ext>
            </a:extLst>
          </a:blip>
          <a:srcRect l="21250" t="23451" r="24187" b="22514"/>
          <a:stretch/>
        </p:blipFill>
        <p:spPr>
          <a:xfrm>
            <a:off x="3578660" y="4120046"/>
            <a:ext cx="2720034" cy="1794670"/>
          </a:xfrm>
          <a:prstGeom prst="rect">
            <a:avLst/>
          </a:prstGeom>
        </p:spPr>
      </p:pic>
      <p:grpSp>
        <p:nvGrpSpPr>
          <p:cNvPr id="18" name="Group 17">
            <a:extLst>
              <a:ext uri="{FF2B5EF4-FFF2-40B4-BE49-F238E27FC236}">
                <a16:creationId xmlns:a16="http://schemas.microsoft.com/office/drawing/2014/main" id="{E2F227F8-155B-4942-A8F8-310E9DBC0F5F}"/>
              </a:ext>
            </a:extLst>
          </p:cNvPr>
          <p:cNvGrpSpPr/>
          <p:nvPr/>
        </p:nvGrpSpPr>
        <p:grpSpPr>
          <a:xfrm>
            <a:off x="228601" y="223477"/>
            <a:ext cx="11742820" cy="1694746"/>
            <a:chOff x="228601" y="223477"/>
            <a:chExt cx="11742820" cy="1694746"/>
          </a:xfrm>
        </p:grpSpPr>
        <p:grpSp>
          <p:nvGrpSpPr>
            <p:cNvPr id="19" name="Group 18">
              <a:extLst>
                <a:ext uri="{FF2B5EF4-FFF2-40B4-BE49-F238E27FC236}">
                  <a16:creationId xmlns:a16="http://schemas.microsoft.com/office/drawing/2014/main" id="{77B84595-1E3D-40CA-B60D-0C7D0FB78229}"/>
                </a:ext>
              </a:extLst>
            </p:cNvPr>
            <p:cNvGrpSpPr/>
            <p:nvPr/>
          </p:nvGrpSpPr>
          <p:grpSpPr>
            <a:xfrm>
              <a:off x="228601" y="223477"/>
              <a:ext cx="11742820" cy="1694746"/>
              <a:chOff x="288758" y="4536460"/>
              <a:chExt cx="11626736" cy="2032782"/>
            </a:xfrm>
            <a:solidFill>
              <a:srgbClr val="4F4F4F"/>
            </a:solidFill>
          </p:grpSpPr>
          <p:sp>
            <p:nvSpPr>
              <p:cNvPr id="21" name="Rectangle 20">
                <a:extLst>
                  <a:ext uri="{FF2B5EF4-FFF2-40B4-BE49-F238E27FC236}">
                    <a16:creationId xmlns:a16="http://schemas.microsoft.com/office/drawing/2014/main" id="{67BC5F1C-7B30-4B2B-8FA7-20619937AF41}"/>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7967CFD-6CBB-4482-AA84-1FCEE9A007F9}"/>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0" name="Straight Connector 19">
              <a:extLst>
                <a:ext uri="{FF2B5EF4-FFF2-40B4-BE49-F238E27FC236}">
                  <a16:creationId xmlns:a16="http://schemas.microsoft.com/office/drawing/2014/main" id="{2DCB45F3-900B-4F08-BA30-64E2A3C8664A}"/>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itle 1">
            <a:extLst>
              <a:ext uri="{FF2B5EF4-FFF2-40B4-BE49-F238E27FC236}">
                <a16:creationId xmlns:a16="http://schemas.microsoft.com/office/drawing/2014/main" id="{D88063D7-8C7E-4B53-82E2-02C2EA34336F}"/>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DEF Dispensing</a:t>
            </a:r>
          </a:p>
        </p:txBody>
      </p:sp>
      <p:sp>
        <p:nvSpPr>
          <p:cNvPr id="5" name="TextBox 4">
            <a:extLst>
              <a:ext uri="{FF2B5EF4-FFF2-40B4-BE49-F238E27FC236}">
                <a16:creationId xmlns:a16="http://schemas.microsoft.com/office/drawing/2014/main" id="{BDAE0144-A497-4727-A5D0-FC9D03B74B43}"/>
              </a:ext>
            </a:extLst>
          </p:cNvPr>
          <p:cNvSpPr txBox="1"/>
          <p:nvPr/>
        </p:nvSpPr>
        <p:spPr>
          <a:xfrm>
            <a:off x="220794" y="1918223"/>
            <a:ext cx="3878966" cy="4548168"/>
          </a:xfrm>
          <a:prstGeom prst="rect">
            <a:avLst/>
          </a:prstGeom>
          <a:noFill/>
        </p:spPr>
        <p:txBody>
          <a:bodyPr wrap="square" rtlCol="0">
            <a:spAutoFit/>
          </a:bodyPr>
          <a:lstStyle/>
          <a:p>
            <a:pPr marL="285750" indent="-285750">
              <a:lnSpc>
                <a:spcPct val="250000"/>
              </a:lnSpc>
              <a:buFont typeface="Arial" panose="020B0604020202020204" pitchFamily="34" charset="0"/>
              <a:buChar char="•"/>
            </a:pPr>
            <a:r>
              <a:rPr lang="en-US" sz="2400" dirty="0"/>
              <a:t>Nozzles – Manual, Auto, Auto w/ Meter</a:t>
            </a:r>
          </a:p>
          <a:p>
            <a:pPr marL="285750" indent="-285750">
              <a:lnSpc>
                <a:spcPct val="250000"/>
              </a:lnSpc>
              <a:buFont typeface="Arial" panose="020B0604020202020204" pitchFamily="34" charset="0"/>
              <a:buChar char="•"/>
            </a:pPr>
            <a:r>
              <a:rPr lang="en-US" sz="2400" dirty="0"/>
              <a:t>Inline Digital Meters</a:t>
            </a:r>
          </a:p>
          <a:p>
            <a:pPr marL="285750" indent="-285750">
              <a:lnSpc>
                <a:spcPct val="250000"/>
              </a:lnSpc>
              <a:buFont typeface="Arial" panose="020B0604020202020204" pitchFamily="34" charset="0"/>
              <a:buChar char="•"/>
            </a:pPr>
            <a:r>
              <a:rPr lang="en-US" sz="2400" dirty="0"/>
              <a:t>DEF Filtration</a:t>
            </a:r>
          </a:p>
          <a:p>
            <a:pPr marL="285750" indent="-285750">
              <a:lnSpc>
                <a:spcPct val="250000"/>
              </a:lnSpc>
              <a:buFont typeface="Arial" panose="020B0604020202020204" pitchFamily="34" charset="0"/>
              <a:buChar char="•"/>
            </a:pPr>
            <a:r>
              <a:rPr lang="en-US" sz="2400" dirty="0"/>
              <a:t>DEF Compatible Reels</a:t>
            </a:r>
          </a:p>
        </p:txBody>
      </p:sp>
    </p:spTree>
    <p:extLst>
      <p:ext uri="{BB962C8B-B14F-4D97-AF65-F5344CB8AC3E}">
        <p14:creationId xmlns:p14="http://schemas.microsoft.com/office/powerpoint/2010/main" val="3012563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495FB5-9227-4943-B005-69B600828293}"/>
              </a:ext>
            </a:extLst>
          </p:cNvPr>
          <p:cNvPicPr>
            <a:picLocks noChangeAspect="1"/>
          </p:cNvPicPr>
          <p:nvPr/>
        </p:nvPicPr>
        <p:blipFill rotWithShape="1">
          <a:blip r:embed="rId3">
            <a:extLst>
              <a:ext uri="{28A0092B-C50C-407E-A947-70E740481C1C}">
                <a14:useLocalDpi xmlns:a14="http://schemas.microsoft.com/office/drawing/2010/main" val="0"/>
              </a:ext>
            </a:extLst>
          </a:blip>
          <a:srcRect l="20441" t="685" r="16044" b="-685"/>
          <a:stretch/>
        </p:blipFill>
        <p:spPr>
          <a:xfrm rot="5400000">
            <a:off x="5056941" y="4077556"/>
            <a:ext cx="2275156" cy="2905125"/>
          </a:xfrm>
          <a:prstGeom prst="rect">
            <a:avLst/>
          </a:prstGeom>
          <a:effectLst>
            <a:softEdge rad="50800"/>
          </a:effectLst>
        </p:spPr>
      </p:pic>
      <p:grpSp>
        <p:nvGrpSpPr>
          <p:cNvPr id="5" name="Group 4">
            <a:extLst>
              <a:ext uri="{FF2B5EF4-FFF2-40B4-BE49-F238E27FC236}">
                <a16:creationId xmlns:a16="http://schemas.microsoft.com/office/drawing/2014/main" id="{6C1C42ED-AD15-44CD-B629-DD74B47E7EB9}"/>
              </a:ext>
            </a:extLst>
          </p:cNvPr>
          <p:cNvGrpSpPr/>
          <p:nvPr/>
        </p:nvGrpSpPr>
        <p:grpSpPr>
          <a:xfrm>
            <a:off x="224590" y="203321"/>
            <a:ext cx="11742820" cy="1694746"/>
            <a:chOff x="228601" y="223477"/>
            <a:chExt cx="11742820" cy="1694746"/>
          </a:xfrm>
        </p:grpSpPr>
        <p:grpSp>
          <p:nvGrpSpPr>
            <p:cNvPr id="6" name="Group 5">
              <a:extLst>
                <a:ext uri="{FF2B5EF4-FFF2-40B4-BE49-F238E27FC236}">
                  <a16:creationId xmlns:a16="http://schemas.microsoft.com/office/drawing/2014/main" id="{7B4328E7-559D-41B8-8783-07649330BD55}"/>
                </a:ext>
              </a:extLst>
            </p:cNvPr>
            <p:cNvGrpSpPr/>
            <p:nvPr/>
          </p:nvGrpSpPr>
          <p:grpSpPr>
            <a:xfrm>
              <a:off x="228601" y="223477"/>
              <a:ext cx="11742820" cy="1694746"/>
              <a:chOff x="288758" y="4536460"/>
              <a:chExt cx="11626736" cy="2032782"/>
            </a:xfrm>
            <a:solidFill>
              <a:srgbClr val="4F4F4F"/>
            </a:solidFill>
          </p:grpSpPr>
          <p:sp>
            <p:nvSpPr>
              <p:cNvPr id="8" name="Rectangle 7">
                <a:extLst>
                  <a:ext uri="{FF2B5EF4-FFF2-40B4-BE49-F238E27FC236}">
                    <a16:creationId xmlns:a16="http://schemas.microsoft.com/office/drawing/2014/main" id="{E70B55A1-73AC-4397-BB83-2F396DD95B8A}"/>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377A80-6F53-4F3C-9741-6342C3838187}"/>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Connector 6">
              <a:extLst>
                <a:ext uri="{FF2B5EF4-FFF2-40B4-BE49-F238E27FC236}">
                  <a16:creationId xmlns:a16="http://schemas.microsoft.com/office/drawing/2014/main" id="{02A17B88-4BBE-48D5-9E4E-E9EE94DDC870}"/>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a16="http://schemas.microsoft.com/office/drawing/2014/main" id="{2ED0F518-54D3-4B99-8F6D-9A1F166F16A6}"/>
              </a:ext>
            </a:extLst>
          </p:cNvPr>
          <p:cNvSpPr txBox="1">
            <a:spLocks/>
          </p:cNvSpPr>
          <p:nvPr/>
        </p:nvSpPr>
        <p:spPr>
          <a:xfrm>
            <a:off x="452551" y="219464"/>
            <a:ext cx="1124952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chemeClr val="bg1"/>
                </a:solidFill>
              </a:rPr>
              <a:t>Round Above Ground Storage Tanks</a:t>
            </a:r>
          </a:p>
          <a:p>
            <a:pPr algn="ctr"/>
            <a:r>
              <a:rPr lang="en-US" sz="4200" b="1" dirty="0">
                <a:solidFill>
                  <a:schemeClr val="bg1"/>
                </a:solidFill>
              </a:rPr>
              <a:t>(Horizontal)</a:t>
            </a:r>
          </a:p>
        </p:txBody>
      </p:sp>
      <p:pic>
        <p:nvPicPr>
          <p:cNvPr id="3" name="Picture 2" descr="A picture containing outdoor, sitting, green, grass&#10;&#10;Description automatically generated">
            <a:extLst>
              <a:ext uri="{FF2B5EF4-FFF2-40B4-BE49-F238E27FC236}">
                <a16:creationId xmlns:a16="http://schemas.microsoft.com/office/drawing/2014/main" id="{5BE0B077-BD0F-4CAC-A3EC-345DFCD6B236}"/>
              </a:ext>
            </a:extLst>
          </p:cNvPr>
          <p:cNvPicPr>
            <a:picLocks noChangeAspect="1"/>
          </p:cNvPicPr>
          <p:nvPr/>
        </p:nvPicPr>
        <p:blipFill rotWithShape="1">
          <a:blip r:embed="rId4">
            <a:extLst>
              <a:ext uri="{28A0092B-C50C-407E-A947-70E740481C1C}">
                <a14:useLocalDpi xmlns:a14="http://schemas.microsoft.com/office/drawing/2010/main" val="0"/>
              </a:ext>
            </a:extLst>
          </a:blip>
          <a:srcRect l="6378" t="19894" r="6150" b="6618"/>
          <a:stretch/>
        </p:blipFill>
        <p:spPr>
          <a:xfrm>
            <a:off x="452551" y="4392540"/>
            <a:ext cx="3802969" cy="2303146"/>
          </a:xfrm>
          <a:prstGeom prst="rect">
            <a:avLst/>
          </a:prstGeom>
          <a:effectLst>
            <a:softEdge rad="50800"/>
          </a:effectLst>
        </p:spPr>
      </p:pic>
      <p:pic>
        <p:nvPicPr>
          <p:cNvPr id="13" name="Picture 12" descr="A picture containing outdoor, grass, green, parked&#10;&#10;Description automatically generated">
            <a:extLst>
              <a:ext uri="{FF2B5EF4-FFF2-40B4-BE49-F238E27FC236}">
                <a16:creationId xmlns:a16="http://schemas.microsoft.com/office/drawing/2014/main" id="{2D31FACE-CA21-4F61-86BF-C52078CF30E1}"/>
              </a:ext>
            </a:extLst>
          </p:cNvPr>
          <p:cNvPicPr>
            <a:picLocks noChangeAspect="1"/>
          </p:cNvPicPr>
          <p:nvPr/>
        </p:nvPicPr>
        <p:blipFill rotWithShape="1">
          <a:blip r:embed="rId5">
            <a:extLst>
              <a:ext uri="{28A0092B-C50C-407E-A947-70E740481C1C}">
                <a14:useLocalDpi xmlns:a14="http://schemas.microsoft.com/office/drawing/2010/main" val="0"/>
              </a:ext>
            </a:extLst>
          </a:blip>
          <a:srcRect l="10512" t="8248" r="7876" b="24888"/>
          <a:stretch/>
        </p:blipFill>
        <p:spPr>
          <a:xfrm rot="10800000">
            <a:off x="8133519" y="4392540"/>
            <a:ext cx="3568557" cy="2303146"/>
          </a:xfrm>
          <a:prstGeom prst="rect">
            <a:avLst/>
          </a:prstGeom>
          <a:effectLst>
            <a:softEdge rad="50800"/>
          </a:effectLst>
        </p:spPr>
      </p:pic>
      <p:pic>
        <p:nvPicPr>
          <p:cNvPr id="20" name="Picture 19" descr="A truck is parked in front of a building&#10;&#10;Description automatically generated">
            <a:extLst>
              <a:ext uri="{FF2B5EF4-FFF2-40B4-BE49-F238E27FC236}">
                <a16:creationId xmlns:a16="http://schemas.microsoft.com/office/drawing/2014/main" id="{54845466-D2BB-4397-88AF-DC5ED5DCA05F}"/>
              </a:ext>
            </a:extLst>
          </p:cNvPr>
          <p:cNvPicPr>
            <a:picLocks noChangeAspect="1"/>
          </p:cNvPicPr>
          <p:nvPr/>
        </p:nvPicPr>
        <p:blipFill rotWithShape="1">
          <a:blip r:embed="rId6">
            <a:extLst>
              <a:ext uri="{28A0092B-C50C-407E-A947-70E740481C1C}">
                <a14:useLocalDpi xmlns:a14="http://schemas.microsoft.com/office/drawing/2010/main" val="0"/>
              </a:ext>
            </a:extLst>
          </a:blip>
          <a:srcRect l="5185" t="18672" r="9192" b="35948"/>
          <a:stretch/>
        </p:blipFill>
        <p:spPr>
          <a:xfrm>
            <a:off x="6096000" y="2042054"/>
            <a:ext cx="5361057" cy="2130891"/>
          </a:xfrm>
          <a:prstGeom prst="rect">
            <a:avLst/>
          </a:prstGeom>
          <a:effectLst>
            <a:softEdge rad="50800"/>
          </a:effectLst>
        </p:spPr>
      </p:pic>
      <p:pic>
        <p:nvPicPr>
          <p:cNvPr id="12" name="Picture 11" descr="A large red tank with a hose&#10;&#10;Description automatically generated">
            <a:extLst>
              <a:ext uri="{FF2B5EF4-FFF2-40B4-BE49-F238E27FC236}">
                <a16:creationId xmlns:a16="http://schemas.microsoft.com/office/drawing/2014/main" id="{C664FFD3-FCC8-FF1E-AE9F-3630632408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943" y="2026945"/>
            <a:ext cx="4496746" cy="2179568"/>
          </a:xfrm>
          <a:prstGeom prst="rect">
            <a:avLst/>
          </a:prstGeom>
          <a:effectLst>
            <a:softEdge rad="50800"/>
          </a:effectLst>
        </p:spPr>
      </p:pic>
    </p:spTree>
    <p:extLst>
      <p:ext uri="{BB962C8B-B14F-4D97-AF65-F5344CB8AC3E}">
        <p14:creationId xmlns:p14="http://schemas.microsoft.com/office/powerpoint/2010/main" val="1850607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9C88977-4532-46DD-B65F-EF311089FCD7}"/>
              </a:ext>
            </a:extLst>
          </p:cNvPr>
          <p:cNvGrpSpPr/>
          <p:nvPr/>
        </p:nvGrpSpPr>
        <p:grpSpPr>
          <a:xfrm>
            <a:off x="224590" y="212846"/>
            <a:ext cx="11742820" cy="1694746"/>
            <a:chOff x="228601" y="223477"/>
            <a:chExt cx="11742820" cy="1694746"/>
          </a:xfrm>
        </p:grpSpPr>
        <p:grpSp>
          <p:nvGrpSpPr>
            <p:cNvPr id="5" name="Group 4">
              <a:extLst>
                <a:ext uri="{FF2B5EF4-FFF2-40B4-BE49-F238E27FC236}">
                  <a16:creationId xmlns:a16="http://schemas.microsoft.com/office/drawing/2014/main" id="{2EC072D1-1DDE-4AAE-A628-19A6642F8A00}"/>
                </a:ext>
              </a:extLst>
            </p:cNvPr>
            <p:cNvGrpSpPr/>
            <p:nvPr/>
          </p:nvGrpSpPr>
          <p:grpSpPr>
            <a:xfrm>
              <a:off x="228601" y="223477"/>
              <a:ext cx="11742820" cy="1694746"/>
              <a:chOff x="288758" y="4536460"/>
              <a:chExt cx="11626736" cy="2032782"/>
            </a:xfrm>
            <a:solidFill>
              <a:srgbClr val="4F4F4F"/>
            </a:solidFill>
          </p:grpSpPr>
          <p:sp>
            <p:nvSpPr>
              <p:cNvPr id="7" name="Rectangle 6">
                <a:extLst>
                  <a:ext uri="{FF2B5EF4-FFF2-40B4-BE49-F238E27FC236}">
                    <a16:creationId xmlns:a16="http://schemas.microsoft.com/office/drawing/2014/main" id="{30203735-951A-430C-A032-721BA93BAB27}"/>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0312F8-B97A-420E-B809-7D15268A59CE}"/>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25CAE8B5-F0FF-4042-8A11-6161EE3CAAD3}"/>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Title 1">
            <a:extLst>
              <a:ext uri="{FF2B5EF4-FFF2-40B4-BE49-F238E27FC236}">
                <a16:creationId xmlns:a16="http://schemas.microsoft.com/office/drawing/2014/main" id="{BF83D20C-04D2-47F5-BB03-7A9DA239F922}"/>
              </a:ext>
            </a:extLst>
          </p:cNvPr>
          <p:cNvSpPr txBox="1">
            <a:spLocks/>
          </p:cNvSpPr>
          <p:nvPr/>
        </p:nvSpPr>
        <p:spPr>
          <a:xfrm>
            <a:off x="452551" y="228989"/>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Oil / Lube Equipment</a:t>
            </a:r>
          </a:p>
        </p:txBody>
      </p:sp>
      <p:pic>
        <p:nvPicPr>
          <p:cNvPr id="17" name="Picture 16" descr="A close up of a machine&#10;&#10;Description automatically generated">
            <a:extLst>
              <a:ext uri="{FF2B5EF4-FFF2-40B4-BE49-F238E27FC236}">
                <a16:creationId xmlns:a16="http://schemas.microsoft.com/office/drawing/2014/main" id="{DBAED0D7-9D34-4508-BB2D-09655F438104}"/>
              </a:ext>
            </a:extLst>
          </p:cNvPr>
          <p:cNvPicPr>
            <a:picLocks noChangeAspect="1"/>
          </p:cNvPicPr>
          <p:nvPr/>
        </p:nvPicPr>
        <p:blipFill rotWithShape="1">
          <a:blip r:embed="rId3">
            <a:extLst>
              <a:ext uri="{28A0092B-C50C-407E-A947-70E740481C1C}">
                <a14:useLocalDpi xmlns:a14="http://schemas.microsoft.com/office/drawing/2010/main" val="0"/>
              </a:ext>
            </a:extLst>
          </a:blip>
          <a:srcRect t="3761" b="22181"/>
          <a:stretch/>
        </p:blipFill>
        <p:spPr>
          <a:xfrm>
            <a:off x="5480530" y="4498178"/>
            <a:ext cx="3051221" cy="1694746"/>
          </a:xfrm>
          <a:prstGeom prst="rect">
            <a:avLst/>
          </a:prstGeom>
          <a:effectLst>
            <a:softEdge rad="63500"/>
          </a:effectLst>
        </p:spPr>
      </p:pic>
      <p:pic>
        <p:nvPicPr>
          <p:cNvPr id="19" name="Picture 18" descr="A picture containing building, sitting, bunch, lined&#10;&#10;Description automatically generated">
            <a:extLst>
              <a:ext uri="{FF2B5EF4-FFF2-40B4-BE49-F238E27FC236}">
                <a16:creationId xmlns:a16="http://schemas.microsoft.com/office/drawing/2014/main" id="{35EF3229-AC4E-447E-B1D4-1A2E7C35ABDE}"/>
              </a:ext>
            </a:extLst>
          </p:cNvPr>
          <p:cNvPicPr>
            <a:picLocks noChangeAspect="1"/>
          </p:cNvPicPr>
          <p:nvPr/>
        </p:nvPicPr>
        <p:blipFill rotWithShape="1">
          <a:blip r:embed="rId4">
            <a:extLst>
              <a:ext uri="{28A0092B-C50C-407E-A947-70E740481C1C}">
                <a14:useLocalDpi xmlns:a14="http://schemas.microsoft.com/office/drawing/2010/main" val="0"/>
              </a:ext>
            </a:extLst>
          </a:blip>
          <a:srcRect t="13215" b="8352"/>
          <a:stretch/>
        </p:blipFill>
        <p:spPr>
          <a:xfrm>
            <a:off x="5480530" y="2431414"/>
            <a:ext cx="3047435" cy="1850869"/>
          </a:xfrm>
          <a:prstGeom prst="rect">
            <a:avLst/>
          </a:prstGeom>
          <a:effectLst>
            <a:softEdge rad="63500"/>
          </a:effectLst>
        </p:spPr>
      </p:pic>
      <p:pic>
        <p:nvPicPr>
          <p:cNvPr id="16" name="Picture 15">
            <a:extLst>
              <a:ext uri="{FF2B5EF4-FFF2-40B4-BE49-F238E27FC236}">
                <a16:creationId xmlns:a16="http://schemas.microsoft.com/office/drawing/2014/main" id="{ECB4C9AF-4A0F-601C-28D4-5FACE8095C9E}"/>
              </a:ext>
            </a:extLst>
          </p:cNvPr>
          <p:cNvPicPr>
            <a:picLocks noChangeAspect="1"/>
          </p:cNvPicPr>
          <p:nvPr/>
        </p:nvPicPr>
        <p:blipFill rotWithShape="1">
          <a:blip r:embed="rId5"/>
          <a:srcRect b="-1964"/>
          <a:stretch/>
        </p:blipFill>
        <p:spPr>
          <a:xfrm>
            <a:off x="224590" y="2559027"/>
            <a:ext cx="5130472" cy="3494640"/>
          </a:xfrm>
          <a:prstGeom prst="rect">
            <a:avLst/>
          </a:prstGeom>
          <a:ln>
            <a:noFill/>
          </a:ln>
          <a:effectLst>
            <a:softEdge rad="112500"/>
          </a:effectLst>
        </p:spPr>
      </p:pic>
      <p:pic>
        <p:nvPicPr>
          <p:cNvPr id="12" name="Picture 11" descr="A large grey tank with a black hose&#10;&#10;Description automatically generated">
            <a:extLst>
              <a:ext uri="{FF2B5EF4-FFF2-40B4-BE49-F238E27FC236}">
                <a16:creationId xmlns:a16="http://schemas.microsoft.com/office/drawing/2014/main" id="{A2FE6D5B-B71E-80B0-76EA-F1894289D0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3180" y="2132796"/>
            <a:ext cx="3224230" cy="4298973"/>
          </a:xfrm>
          <a:prstGeom prst="rect">
            <a:avLst/>
          </a:prstGeom>
          <a:ln>
            <a:noFill/>
          </a:ln>
          <a:effectLst>
            <a:softEdge rad="112500"/>
          </a:effectLst>
        </p:spPr>
      </p:pic>
    </p:spTree>
    <p:extLst>
      <p:ext uri="{BB962C8B-B14F-4D97-AF65-F5344CB8AC3E}">
        <p14:creationId xmlns:p14="http://schemas.microsoft.com/office/powerpoint/2010/main" val="1044337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2F95D07-D3E8-0361-0332-D4FCD733ECF8}"/>
              </a:ext>
            </a:extLst>
          </p:cNvPr>
          <p:cNvPicPr>
            <a:picLocks noChangeAspect="1"/>
          </p:cNvPicPr>
          <p:nvPr/>
        </p:nvPicPr>
        <p:blipFill>
          <a:blip r:embed="rId3"/>
          <a:stretch>
            <a:fillRect/>
          </a:stretch>
        </p:blipFill>
        <p:spPr>
          <a:xfrm rot="1176426">
            <a:off x="7186480" y="3044320"/>
            <a:ext cx="1450779" cy="3385152"/>
          </a:xfrm>
          <a:prstGeom prst="rect">
            <a:avLst/>
          </a:prstGeom>
        </p:spPr>
      </p:pic>
      <p:sp>
        <p:nvSpPr>
          <p:cNvPr id="3" name="Content Placeholder 2">
            <a:extLst>
              <a:ext uri="{FF2B5EF4-FFF2-40B4-BE49-F238E27FC236}">
                <a16:creationId xmlns:a16="http://schemas.microsoft.com/office/drawing/2014/main" id="{773BE235-857C-4FB9-C7DE-BE7084FD88BE}"/>
              </a:ext>
            </a:extLst>
          </p:cNvPr>
          <p:cNvSpPr>
            <a:spLocks noGrp="1"/>
          </p:cNvSpPr>
          <p:nvPr>
            <p:ph idx="1"/>
          </p:nvPr>
        </p:nvSpPr>
        <p:spPr>
          <a:xfrm>
            <a:off x="208238" y="2032708"/>
            <a:ext cx="1993832" cy="879849"/>
          </a:xfrm>
        </p:spPr>
        <p:txBody>
          <a:bodyPr>
            <a:normAutofit fontScale="55000" lnSpcReduction="20000"/>
          </a:bodyPr>
          <a:lstStyle/>
          <a:p>
            <a:pPr marL="0" indent="0" algn="ctr">
              <a:buNone/>
            </a:pPr>
            <a:r>
              <a:rPr lang="en-US" sz="4700" b="1" dirty="0"/>
              <a:t>Oil Pumps</a:t>
            </a:r>
          </a:p>
          <a:p>
            <a:pPr marL="0" indent="0" algn="ctr">
              <a:buNone/>
            </a:pPr>
            <a:r>
              <a:rPr lang="en-US" sz="3300" dirty="0"/>
              <a:t>1:1, 3:1, &amp; 5:1</a:t>
            </a:r>
          </a:p>
        </p:txBody>
      </p:sp>
      <p:grpSp>
        <p:nvGrpSpPr>
          <p:cNvPr id="13" name="Group 12">
            <a:extLst>
              <a:ext uri="{FF2B5EF4-FFF2-40B4-BE49-F238E27FC236}">
                <a16:creationId xmlns:a16="http://schemas.microsoft.com/office/drawing/2014/main" id="{FBD664C2-E443-E2AA-69EF-8D7C57060E68}"/>
              </a:ext>
            </a:extLst>
          </p:cNvPr>
          <p:cNvGrpSpPr/>
          <p:nvPr/>
        </p:nvGrpSpPr>
        <p:grpSpPr>
          <a:xfrm>
            <a:off x="224590" y="130879"/>
            <a:ext cx="11742820" cy="1694746"/>
            <a:chOff x="228601" y="223477"/>
            <a:chExt cx="11742820" cy="1694746"/>
          </a:xfrm>
        </p:grpSpPr>
        <p:grpSp>
          <p:nvGrpSpPr>
            <p:cNvPr id="14" name="Group 13">
              <a:extLst>
                <a:ext uri="{FF2B5EF4-FFF2-40B4-BE49-F238E27FC236}">
                  <a16:creationId xmlns:a16="http://schemas.microsoft.com/office/drawing/2014/main" id="{F7260CA5-AC33-26FD-0458-72C3CE4F0872}"/>
                </a:ext>
              </a:extLst>
            </p:cNvPr>
            <p:cNvGrpSpPr/>
            <p:nvPr/>
          </p:nvGrpSpPr>
          <p:grpSpPr>
            <a:xfrm>
              <a:off x="228601" y="223477"/>
              <a:ext cx="11742820" cy="1694746"/>
              <a:chOff x="288758" y="4536460"/>
              <a:chExt cx="11626736" cy="2032782"/>
            </a:xfrm>
            <a:solidFill>
              <a:srgbClr val="4F4F4F"/>
            </a:solidFill>
          </p:grpSpPr>
          <p:sp>
            <p:nvSpPr>
              <p:cNvPr id="16" name="Rectangle 15">
                <a:extLst>
                  <a:ext uri="{FF2B5EF4-FFF2-40B4-BE49-F238E27FC236}">
                    <a16:creationId xmlns:a16="http://schemas.microsoft.com/office/drawing/2014/main" id="{9618680D-CCC5-F0B8-8E0B-5CFD26E318E2}"/>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7C0F04-60E1-CC46-4DCD-1070DFD64BB3}"/>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t>Lube Equipment Dispensing</a:t>
                </a:r>
              </a:p>
            </p:txBody>
          </p:sp>
        </p:grpSp>
        <p:cxnSp>
          <p:nvCxnSpPr>
            <p:cNvPr id="15" name="Straight Connector 14">
              <a:extLst>
                <a:ext uri="{FF2B5EF4-FFF2-40B4-BE49-F238E27FC236}">
                  <a16:creationId xmlns:a16="http://schemas.microsoft.com/office/drawing/2014/main" id="{26F1218F-6BF5-98E0-E07B-8C1BF39AEFFC}"/>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9" name="Picture 18">
            <a:extLst>
              <a:ext uri="{FF2B5EF4-FFF2-40B4-BE49-F238E27FC236}">
                <a16:creationId xmlns:a16="http://schemas.microsoft.com/office/drawing/2014/main" id="{975E385F-2273-327D-100A-D746DABF39FC}"/>
              </a:ext>
            </a:extLst>
          </p:cNvPr>
          <p:cNvPicPr>
            <a:picLocks noChangeAspect="1"/>
          </p:cNvPicPr>
          <p:nvPr/>
        </p:nvPicPr>
        <p:blipFill rotWithShape="1">
          <a:blip r:embed="rId4"/>
          <a:srcRect r="9664"/>
          <a:stretch/>
        </p:blipFill>
        <p:spPr>
          <a:xfrm>
            <a:off x="5666944" y="3508711"/>
            <a:ext cx="1576172" cy="2364251"/>
          </a:xfrm>
          <a:prstGeom prst="rect">
            <a:avLst/>
          </a:prstGeom>
        </p:spPr>
      </p:pic>
      <p:pic>
        <p:nvPicPr>
          <p:cNvPr id="23" name="Picture 22">
            <a:extLst>
              <a:ext uri="{FF2B5EF4-FFF2-40B4-BE49-F238E27FC236}">
                <a16:creationId xmlns:a16="http://schemas.microsoft.com/office/drawing/2014/main" id="{4B8ADE33-6E3F-A350-E200-9E5A5AE16AEE}"/>
              </a:ext>
            </a:extLst>
          </p:cNvPr>
          <p:cNvPicPr>
            <a:picLocks noChangeAspect="1"/>
          </p:cNvPicPr>
          <p:nvPr/>
        </p:nvPicPr>
        <p:blipFill>
          <a:blip r:embed="rId5"/>
          <a:stretch>
            <a:fillRect/>
          </a:stretch>
        </p:blipFill>
        <p:spPr>
          <a:xfrm>
            <a:off x="569798" y="2968052"/>
            <a:ext cx="1324160" cy="3658111"/>
          </a:xfrm>
          <a:prstGeom prst="rect">
            <a:avLst/>
          </a:prstGeom>
        </p:spPr>
      </p:pic>
      <p:pic>
        <p:nvPicPr>
          <p:cNvPr id="25" name="Picture 24">
            <a:extLst>
              <a:ext uri="{FF2B5EF4-FFF2-40B4-BE49-F238E27FC236}">
                <a16:creationId xmlns:a16="http://schemas.microsoft.com/office/drawing/2014/main" id="{49764C8E-EA4A-5AD6-8B59-C933574177DE}"/>
              </a:ext>
            </a:extLst>
          </p:cNvPr>
          <p:cNvPicPr>
            <a:picLocks noChangeAspect="1"/>
          </p:cNvPicPr>
          <p:nvPr/>
        </p:nvPicPr>
        <p:blipFill>
          <a:blip r:embed="rId6"/>
          <a:stretch>
            <a:fillRect/>
          </a:stretch>
        </p:blipFill>
        <p:spPr>
          <a:xfrm>
            <a:off x="2256326" y="3245224"/>
            <a:ext cx="2896867" cy="3040201"/>
          </a:xfrm>
          <a:prstGeom prst="rect">
            <a:avLst/>
          </a:prstGeom>
        </p:spPr>
      </p:pic>
      <p:pic>
        <p:nvPicPr>
          <p:cNvPr id="27" name="Picture 26">
            <a:extLst>
              <a:ext uri="{FF2B5EF4-FFF2-40B4-BE49-F238E27FC236}">
                <a16:creationId xmlns:a16="http://schemas.microsoft.com/office/drawing/2014/main" id="{76850AF9-E89D-175C-0480-A9F4D0C7EB73}"/>
              </a:ext>
            </a:extLst>
          </p:cNvPr>
          <p:cNvPicPr>
            <a:picLocks noChangeAspect="1"/>
          </p:cNvPicPr>
          <p:nvPr/>
        </p:nvPicPr>
        <p:blipFill>
          <a:blip r:embed="rId7"/>
          <a:stretch>
            <a:fillRect/>
          </a:stretch>
        </p:blipFill>
        <p:spPr>
          <a:xfrm>
            <a:off x="9762595" y="4071326"/>
            <a:ext cx="2349091" cy="1451561"/>
          </a:xfrm>
          <a:prstGeom prst="rect">
            <a:avLst/>
          </a:prstGeom>
        </p:spPr>
      </p:pic>
      <p:sp>
        <p:nvSpPr>
          <p:cNvPr id="2" name="Content Placeholder 2">
            <a:extLst>
              <a:ext uri="{FF2B5EF4-FFF2-40B4-BE49-F238E27FC236}">
                <a16:creationId xmlns:a16="http://schemas.microsoft.com/office/drawing/2014/main" id="{1E9F8340-DD53-F060-2F4F-8AC2428C143C}"/>
              </a:ext>
            </a:extLst>
          </p:cNvPr>
          <p:cNvSpPr txBox="1">
            <a:spLocks/>
          </p:cNvSpPr>
          <p:nvPr/>
        </p:nvSpPr>
        <p:spPr>
          <a:xfrm>
            <a:off x="2294231" y="2032708"/>
            <a:ext cx="2942258" cy="113833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Reels</a:t>
            </a:r>
          </a:p>
          <a:p>
            <a:pPr marL="0" indent="0" algn="ctr">
              <a:buFont typeface="Arial" panose="020B0604020202020204" pitchFamily="34" charset="0"/>
              <a:buNone/>
            </a:pPr>
            <a:r>
              <a:rPr lang="en-US" sz="1800" dirty="0"/>
              <a:t>Compatible with Air, </a:t>
            </a:r>
          </a:p>
          <a:p>
            <a:pPr marL="0" indent="0" algn="ctr">
              <a:buFont typeface="Arial" panose="020B0604020202020204" pitchFamily="34" charset="0"/>
              <a:buNone/>
            </a:pPr>
            <a:r>
              <a:rPr lang="en-US" sz="1800" dirty="0"/>
              <a:t>Water and Oil </a:t>
            </a:r>
          </a:p>
        </p:txBody>
      </p:sp>
      <p:sp>
        <p:nvSpPr>
          <p:cNvPr id="4" name="Content Placeholder 2">
            <a:extLst>
              <a:ext uri="{FF2B5EF4-FFF2-40B4-BE49-F238E27FC236}">
                <a16:creationId xmlns:a16="http://schemas.microsoft.com/office/drawing/2014/main" id="{23E34FCE-4305-8C57-51CB-468BC26FA879}"/>
              </a:ext>
            </a:extLst>
          </p:cNvPr>
          <p:cNvSpPr txBox="1">
            <a:spLocks/>
          </p:cNvSpPr>
          <p:nvPr/>
        </p:nvSpPr>
        <p:spPr>
          <a:xfrm>
            <a:off x="5565022" y="2032708"/>
            <a:ext cx="3086468" cy="113833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Control Handles</a:t>
            </a:r>
          </a:p>
          <a:p>
            <a:pPr marL="0" indent="0" algn="ctr">
              <a:buFont typeface="Arial" panose="020B0604020202020204" pitchFamily="34" charset="0"/>
              <a:buNone/>
            </a:pPr>
            <a:r>
              <a:rPr lang="en-US" sz="1900" dirty="0"/>
              <a:t>Mechanical &amp; Digital</a:t>
            </a:r>
          </a:p>
          <a:p>
            <a:pPr marL="0" indent="0" algn="ctr">
              <a:buFont typeface="Arial" panose="020B0604020202020204" pitchFamily="34" charset="0"/>
              <a:buNone/>
            </a:pPr>
            <a:r>
              <a:rPr lang="en-US" sz="1900" dirty="0"/>
              <a:t>Non-Preset &amp; Preset</a:t>
            </a:r>
          </a:p>
        </p:txBody>
      </p:sp>
      <p:sp>
        <p:nvSpPr>
          <p:cNvPr id="5" name="Content Placeholder 2">
            <a:extLst>
              <a:ext uri="{FF2B5EF4-FFF2-40B4-BE49-F238E27FC236}">
                <a16:creationId xmlns:a16="http://schemas.microsoft.com/office/drawing/2014/main" id="{907D4F31-1276-62B7-0609-5E8EA8E28628}"/>
              </a:ext>
            </a:extLst>
          </p:cNvPr>
          <p:cNvSpPr txBox="1">
            <a:spLocks/>
          </p:cNvSpPr>
          <p:nvPr/>
        </p:nvSpPr>
        <p:spPr>
          <a:xfrm>
            <a:off x="9059425" y="2032708"/>
            <a:ext cx="2829273" cy="164576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Accessories</a:t>
            </a:r>
          </a:p>
          <a:p>
            <a:pPr marL="0" indent="0" algn="ctr">
              <a:buNone/>
            </a:pPr>
            <a:r>
              <a:rPr lang="en-US" sz="1700" dirty="0"/>
              <a:t>Air Regulators</a:t>
            </a:r>
          </a:p>
          <a:p>
            <a:pPr marL="0" indent="0" algn="ctr">
              <a:buNone/>
            </a:pPr>
            <a:r>
              <a:rPr lang="en-US" sz="1700" dirty="0"/>
              <a:t>Swivels/Reducers</a:t>
            </a:r>
          </a:p>
          <a:p>
            <a:pPr marL="0" indent="0" algn="ctr">
              <a:buNone/>
            </a:pPr>
            <a:r>
              <a:rPr lang="en-US" sz="1700" dirty="0"/>
              <a:t>Discharge Hoses</a:t>
            </a:r>
          </a:p>
          <a:p>
            <a:pPr marL="0" indent="0" algn="ctr">
              <a:buNone/>
            </a:pPr>
            <a:r>
              <a:rPr lang="en-US" sz="1700" dirty="0"/>
              <a:t>Dollies/Carts</a:t>
            </a:r>
          </a:p>
          <a:p>
            <a:pPr marL="0" indent="0" algn="ctr">
              <a:buFont typeface="Arial" panose="020B0604020202020204" pitchFamily="34" charset="0"/>
              <a:buNone/>
            </a:pPr>
            <a:endParaRPr lang="en-US" sz="2600" b="1" dirty="0"/>
          </a:p>
          <a:p>
            <a:pPr marL="0" indent="0" algn="ctr">
              <a:buFont typeface="Arial" panose="020B0604020202020204" pitchFamily="34" charset="0"/>
              <a:buNone/>
            </a:pPr>
            <a:endParaRPr lang="en-US" sz="2600" b="1" dirty="0"/>
          </a:p>
        </p:txBody>
      </p:sp>
      <p:cxnSp>
        <p:nvCxnSpPr>
          <p:cNvPr id="6" name="Straight Connector 5">
            <a:extLst>
              <a:ext uri="{FF2B5EF4-FFF2-40B4-BE49-F238E27FC236}">
                <a16:creationId xmlns:a16="http://schemas.microsoft.com/office/drawing/2014/main" id="{17F1C3A2-BAEA-337C-3BDA-48996D8CBD99}"/>
              </a:ext>
            </a:extLst>
          </p:cNvPr>
          <p:cNvCxnSpPr>
            <a:cxnSpLocks/>
          </p:cNvCxnSpPr>
          <p:nvPr/>
        </p:nvCxnSpPr>
        <p:spPr>
          <a:xfrm>
            <a:off x="5380699" y="2047833"/>
            <a:ext cx="0" cy="42946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044CA3F-7A86-3207-57A2-A2232030B130}"/>
              </a:ext>
            </a:extLst>
          </p:cNvPr>
          <p:cNvCxnSpPr>
            <a:cxnSpLocks/>
          </p:cNvCxnSpPr>
          <p:nvPr/>
        </p:nvCxnSpPr>
        <p:spPr>
          <a:xfrm>
            <a:off x="2256326" y="1990814"/>
            <a:ext cx="0" cy="42946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AA007CC-FAE1-34C9-DF52-ECC0762C17AF}"/>
              </a:ext>
            </a:extLst>
          </p:cNvPr>
          <p:cNvCxnSpPr>
            <a:cxnSpLocks/>
          </p:cNvCxnSpPr>
          <p:nvPr/>
        </p:nvCxnSpPr>
        <p:spPr>
          <a:xfrm>
            <a:off x="8815508" y="1990814"/>
            <a:ext cx="0" cy="42946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809C820-D217-C48C-E2E9-1EE6A347CA5E}"/>
              </a:ext>
            </a:extLst>
          </p:cNvPr>
          <p:cNvPicPr>
            <a:picLocks noChangeAspect="1"/>
          </p:cNvPicPr>
          <p:nvPr/>
        </p:nvPicPr>
        <p:blipFill rotWithShape="1">
          <a:blip r:embed="rId8"/>
          <a:srcRect l="19073" t="24755" r="15361" b="25245"/>
          <a:stretch/>
        </p:blipFill>
        <p:spPr>
          <a:xfrm>
            <a:off x="9764176" y="5574978"/>
            <a:ext cx="2263882" cy="919161"/>
          </a:xfrm>
          <a:prstGeom prst="rect">
            <a:avLst/>
          </a:prstGeom>
        </p:spPr>
      </p:pic>
      <p:pic>
        <p:nvPicPr>
          <p:cNvPr id="11" name="Picture 10">
            <a:extLst>
              <a:ext uri="{FF2B5EF4-FFF2-40B4-BE49-F238E27FC236}">
                <a16:creationId xmlns:a16="http://schemas.microsoft.com/office/drawing/2014/main" id="{A0D351AF-6EFE-3A90-84EE-D2711E2A676F}"/>
              </a:ext>
            </a:extLst>
          </p:cNvPr>
          <p:cNvPicPr>
            <a:picLocks noChangeAspect="1"/>
          </p:cNvPicPr>
          <p:nvPr/>
        </p:nvPicPr>
        <p:blipFill rotWithShape="1">
          <a:blip r:embed="rId9"/>
          <a:srcRect l="34960" r="37484"/>
          <a:stretch/>
        </p:blipFill>
        <p:spPr>
          <a:xfrm>
            <a:off x="9045938" y="3761016"/>
            <a:ext cx="737985" cy="2008616"/>
          </a:xfrm>
          <a:prstGeom prst="rect">
            <a:avLst/>
          </a:prstGeom>
        </p:spPr>
      </p:pic>
    </p:spTree>
    <p:extLst>
      <p:ext uri="{BB962C8B-B14F-4D97-AF65-F5344CB8AC3E}">
        <p14:creationId xmlns:p14="http://schemas.microsoft.com/office/powerpoint/2010/main" val="24483265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DE6362B-4336-4D92-8894-674EC011C873}"/>
              </a:ext>
            </a:extLst>
          </p:cNvPr>
          <p:cNvGrpSpPr/>
          <p:nvPr/>
        </p:nvGrpSpPr>
        <p:grpSpPr>
          <a:xfrm>
            <a:off x="224590" y="203321"/>
            <a:ext cx="11742820" cy="1694746"/>
            <a:chOff x="228601" y="223477"/>
            <a:chExt cx="11742820" cy="1694746"/>
          </a:xfrm>
        </p:grpSpPr>
        <p:grpSp>
          <p:nvGrpSpPr>
            <p:cNvPr id="9" name="Group 8">
              <a:extLst>
                <a:ext uri="{FF2B5EF4-FFF2-40B4-BE49-F238E27FC236}">
                  <a16:creationId xmlns:a16="http://schemas.microsoft.com/office/drawing/2014/main" id="{0BDB8608-2824-4AD7-81CE-0324B4108B1A}"/>
                </a:ext>
              </a:extLst>
            </p:cNvPr>
            <p:cNvGrpSpPr/>
            <p:nvPr/>
          </p:nvGrpSpPr>
          <p:grpSpPr>
            <a:xfrm>
              <a:off x="228601" y="223477"/>
              <a:ext cx="11742820" cy="1694746"/>
              <a:chOff x="288758" y="4536460"/>
              <a:chExt cx="11626736" cy="2032782"/>
            </a:xfrm>
            <a:solidFill>
              <a:srgbClr val="4F4F4F"/>
            </a:solidFill>
          </p:grpSpPr>
          <p:sp>
            <p:nvSpPr>
              <p:cNvPr id="11" name="Rectangle 10">
                <a:extLst>
                  <a:ext uri="{FF2B5EF4-FFF2-40B4-BE49-F238E27FC236}">
                    <a16:creationId xmlns:a16="http://schemas.microsoft.com/office/drawing/2014/main" id="{CE8C05C5-886B-417D-8FF1-9096FDD12563}"/>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374683-C151-4A5A-B8A8-5CF8A5CEE5AE}"/>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Connector 9">
              <a:extLst>
                <a:ext uri="{FF2B5EF4-FFF2-40B4-BE49-F238E27FC236}">
                  <a16:creationId xmlns:a16="http://schemas.microsoft.com/office/drawing/2014/main" id="{BD3CD35C-A574-4117-AAFA-8E9A43103205}"/>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Title 1">
            <a:extLst>
              <a:ext uri="{FF2B5EF4-FFF2-40B4-BE49-F238E27FC236}">
                <a16:creationId xmlns:a16="http://schemas.microsoft.com/office/drawing/2014/main" id="{935E9AC2-1790-41CC-B8E9-6CEAC804D89B}"/>
              </a:ext>
            </a:extLst>
          </p:cNvPr>
          <p:cNvSpPr txBox="1">
            <a:spLocks/>
          </p:cNvSpPr>
          <p:nvPr/>
        </p:nvSpPr>
        <p:spPr>
          <a:xfrm>
            <a:off x="452551" y="219464"/>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Tank Delivery</a:t>
            </a:r>
          </a:p>
        </p:txBody>
      </p:sp>
      <p:pic>
        <p:nvPicPr>
          <p:cNvPr id="15" name="Picture 14" descr="A car parked in a parking lot&#10;&#10;Description automatically generated">
            <a:extLst>
              <a:ext uri="{FF2B5EF4-FFF2-40B4-BE49-F238E27FC236}">
                <a16:creationId xmlns:a16="http://schemas.microsoft.com/office/drawing/2014/main" id="{C1CBBF0B-CA2F-43D2-A794-9FDA19A76747}"/>
              </a:ext>
            </a:extLst>
          </p:cNvPr>
          <p:cNvPicPr>
            <a:picLocks noChangeAspect="1"/>
          </p:cNvPicPr>
          <p:nvPr/>
        </p:nvPicPr>
        <p:blipFill rotWithShape="1">
          <a:blip r:embed="rId3">
            <a:extLst>
              <a:ext uri="{28A0092B-C50C-407E-A947-70E740481C1C}">
                <a14:useLocalDpi xmlns:a14="http://schemas.microsoft.com/office/drawing/2010/main" val="0"/>
              </a:ext>
            </a:extLst>
          </a:blip>
          <a:srcRect b="16462"/>
          <a:stretch/>
        </p:blipFill>
        <p:spPr>
          <a:xfrm>
            <a:off x="879030" y="2048311"/>
            <a:ext cx="4427334" cy="2189578"/>
          </a:xfrm>
          <a:prstGeom prst="rect">
            <a:avLst/>
          </a:prstGeom>
          <a:effectLst>
            <a:softEdge rad="63500"/>
          </a:effectLst>
        </p:spPr>
      </p:pic>
      <p:pic>
        <p:nvPicPr>
          <p:cNvPr id="17" name="Picture 16" descr="A truck is parked in a parking lot&#10;&#10;Description automatically generated">
            <a:extLst>
              <a:ext uri="{FF2B5EF4-FFF2-40B4-BE49-F238E27FC236}">
                <a16:creationId xmlns:a16="http://schemas.microsoft.com/office/drawing/2014/main" id="{B0D0E3E6-4B55-43DC-8166-7B55CBEF169A}"/>
              </a:ext>
            </a:extLst>
          </p:cNvPr>
          <p:cNvPicPr>
            <a:picLocks noChangeAspect="1"/>
          </p:cNvPicPr>
          <p:nvPr/>
        </p:nvPicPr>
        <p:blipFill rotWithShape="1">
          <a:blip r:embed="rId4">
            <a:extLst>
              <a:ext uri="{28A0092B-C50C-407E-A947-70E740481C1C}">
                <a14:useLocalDpi xmlns:a14="http://schemas.microsoft.com/office/drawing/2010/main" val="0"/>
              </a:ext>
            </a:extLst>
          </a:blip>
          <a:srcRect t="9538"/>
          <a:stretch/>
        </p:blipFill>
        <p:spPr>
          <a:xfrm>
            <a:off x="879031" y="4388134"/>
            <a:ext cx="4427334" cy="2266545"/>
          </a:xfrm>
          <a:prstGeom prst="rect">
            <a:avLst/>
          </a:prstGeom>
          <a:effectLst>
            <a:softEdge rad="63500"/>
          </a:effectLst>
        </p:spPr>
      </p:pic>
      <p:pic>
        <p:nvPicPr>
          <p:cNvPr id="19" name="Picture 18">
            <a:extLst>
              <a:ext uri="{FF2B5EF4-FFF2-40B4-BE49-F238E27FC236}">
                <a16:creationId xmlns:a16="http://schemas.microsoft.com/office/drawing/2014/main" id="{F10143D0-7398-4152-8E22-DA7C5423DB55}"/>
              </a:ext>
            </a:extLst>
          </p:cNvPr>
          <p:cNvPicPr>
            <a:picLocks noChangeAspect="1"/>
          </p:cNvPicPr>
          <p:nvPr/>
        </p:nvPicPr>
        <p:blipFill rotWithShape="1">
          <a:blip r:embed="rId5">
            <a:extLst>
              <a:ext uri="{28A0092B-C50C-407E-A947-70E740481C1C}">
                <a14:useLocalDpi xmlns:a14="http://schemas.microsoft.com/office/drawing/2010/main" val="0"/>
              </a:ext>
            </a:extLst>
          </a:blip>
          <a:srcRect t="22150" b="29689"/>
          <a:stretch/>
        </p:blipFill>
        <p:spPr>
          <a:xfrm>
            <a:off x="6222962" y="4384161"/>
            <a:ext cx="5090008" cy="2266545"/>
          </a:xfrm>
          <a:prstGeom prst="rect">
            <a:avLst/>
          </a:prstGeom>
          <a:effectLst>
            <a:softEdge rad="63500"/>
          </a:effectLst>
        </p:spPr>
      </p:pic>
      <p:pic>
        <p:nvPicPr>
          <p:cNvPr id="21" name="Picture 20" descr="A fire truck parked in a parking lot&#10;&#10;Description automatically generated">
            <a:extLst>
              <a:ext uri="{FF2B5EF4-FFF2-40B4-BE49-F238E27FC236}">
                <a16:creationId xmlns:a16="http://schemas.microsoft.com/office/drawing/2014/main" id="{C7814C81-4034-4E21-A658-07E1B51D8D1F}"/>
              </a:ext>
            </a:extLst>
          </p:cNvPr>
          <p:cNvPicPr>
            <a:picLocks noChangeAspect="1"/>
          </p:cNvPicPr>
          <p:nvPr/>
        </p:nvPicPr>
        <p:blipFill rotWithShape="1">
          <a:blip r:embed="rId6">
            <a:extLst>
              <a:ext uri="{28A0092B-C50C-407E-A947-70E740481C1C}">
                <a14:useLocalDpi xmlns:a14="http://schemas.microsoft.com/office/drawing/2010/main" val="0"/>
              </a:ext>
            </a:extLst>
          </a:blip>
          <a:srcRect t="20555" b="25178"/>
          <a:stretch/>
        </p:blipFill>
        <p:spPr>
          <a:xfrm>
            <a:off x="6222962" y="2048311"/>
            <a:ext cx="5090008" cy="2189577"/>
          </a:xfrm>
          <a:prstGeom prst="rect">
            <a:avLst/>
          </a:prstGeom>
          <a:effectLst>
            <a:softEdge rad="63500"/>
          </a:effectLst>
        </p:spPr>
      </p:pic>
    </p:spTree>
    <p:extLst>
      <p:ext uri="{BB962C8B-B14F-4D97-AF65-F5344CB8AC3E}">
        <p14:creationId xmlns:p14="http://schemas.microsoft.com/office/powerpoint/2010/main" val="1107586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D81C101-9CD1-4974-B375-315B93DC14CF}"/>
              </a:ext>
            </a:extLst>
          </p:cNvPr>
          <p:cNvGrpSpPr/>
          <p:nvPr/>
        </p:nvGrpSpPr>
        <p:grpSpPr>
          <a:xfrm>
            <a:off x="224590" y="203321"/>
            <a:ext cx="11742820" cy="1694746"/>
            <a:chOff x="228601" y="223477"/>
            <a:chExt cx="11742820" cy="1694746"/>
          </a:xfrm>
        </p:grpSpPr>
        <p:grpSp>
          <p:nvGrpSpPr>
            <p:cNvPr id="11" name="Group 10">
              <a:extLst>
                <a:ext uri="{FF2B5EF4-FFF2-40B4-BE49-F238E27FC236}">
                  <a16:creationId xmlns:a16="http://schemas.microsoft.com/office/drawing/2014/main" id="{1837B53D-CCD6-42E3-AAC6-7682A5BEF6E1}"/>
                </a:ext>
              </a:extLst>
            </p:cNvPr>
            <p:cNvGrpSpPr/>
            <p:nvPr/>
          </p:nvGrpSpPr>
          <p:grpSpPr>
            <a:xfrm>
              <a:off x="228601" y="223477"/>
              <a:ext cx="11742820" cy="1694746"/>
              <a:chOff x="288758" y="4536460"/>
              <a:chExt cx="11626736" cy="2032782"/>
            </a:xfrm>
            <a:solidFill>
              <a:srgbClr val="4F4F4F"/>
            </a:solidFill>
          </p:grpSpPr>
          <p:sp>
            <p:nvSpPr>
              <p:cNvPr id="13" name="Rectangle 12">
                <a:extLst>
                  <a:ext uri="{FF2B5EF4-FFF2-40B4-BE49-F238E27FC236}">
                    <a16:creationId xmlns:a16="http://schemas.microsoft.com/office/drawing/2014/main" id="{C10362F3-7B12-459E-9BDC-AF9F39ED52D8}"/>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13876F-ABD1-4E41-A04A-9213AE58D1EC}"/>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2" name="Straight Connector 11">
              <a:extLst>
                <a:ext uri="{FF2B5EF4-FFF2-40B4-BE49-F238E27FC236}">
                  <a16:creationId xmlns:a16="http://schemas.microsoft.com/office/drawing/2014/main" id="{2FA67E00-1FDE-4047-BC03-DD81A693F234}"/>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Title 1">
            <a:extLst>
              <a:ext uri="{FF2B5EF4-FFF2-40B4-BE49-F238E27FC236}">
                <a16:creationId xmlns:a16="http://schemas.microsoft.com/office/drawing/2014/main" id="{AD0216C3-8477-4941-9E7B-82B3279398CB}"/>
              </a:ext>
            </a:extLst>
          </p:cNvPr>
          <p:cNvSpPr txBox="1">
            <a:spLocks/>
          </p:cNvSpPr>
          <p:nvPr/>
        </p:nvSpPr>
        <p:spPr>
          <a:xfrm>
            <a:off x="452551" y="219464"/>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000" b="1" dirty="0">
                <a:solidFill>
                  <a:schemeClr val="bg1"/>
                </a:solidFill>
              </a:rPr>
              <a:t>Bulk Plant Repairs </a:t>
            </a:r>
          </a:p>
        </p:txBody>
      </p:sp>
      <p:pic>
        <p:nvPicPr>
          <p:cNvPr id="16" name="Content Placeholder 4">
            <a:extLst>
              <a:ext uri="{FF2B5EF4-FFF2-40B4-BE49-F238E27FC236}">
                <a16:creationId xmlns:a16="http://schemas.microsoft.com/office/drawing/2014/main" id="{46777465-6A10-44C2-92AB-289CDBA6A9D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6096" r="7884"/>
          <a:stretch/>
        </p:blipFill>
        <p:spPr>
          <a:xfrm rot="5400000">
            <a:off x="5760730" y="3772363"/>
            <a:ext cx="2378116" cy="3224634"/>
          </a:xfrm>
          <a:effectLst>
            <a:softEdge rad="63500"/>
          </a:effectLst>
        </p:spPr>
      </p:pic>
      <p:pic>
        <p:nvPicPr>
          <p:cNvPr id="4" name="Picture 3" descr="A metal pipes with blue tape&#10;&#10;Description automatically generated with medium confidence">
            <a:extLst>
              <a:ext uri="{FF2B5EF4-FFF2-40B4-BE49-F238E27FC236}">
                <a16:creationId xmlns:a16="http://schemas.microsoft.com/office/drawing/2014/main" id="{1D0E65FB-B784-CE43-A707-CDADF368E1CE}"/>
              </a:ext>
            </a:extLst>
          </p:cNvPr>
          <p:cNvPicPr>
            <a:picLocks noChangeAspect="1"/>
          </p:cNvPicPr>
          <p:nvPr/>
        </p:nvPicPr>
        <p:blipFill rotWithShape="1">
          <a:blip r:embed="rId4">
            <a:extLst>
              <a:ext uri="{28A0092B-C50C-407E-A947-70E740481C1C}">
                <a14:useLocalDpi xmlns:a14="http://schemas.microsoft.com/office/drawing/2010/main" val="0"/>
              </a:ext>
            </a:extLst>
          </a:blip>
          <a:srcRect l="7803"/>
          <a:stretch/>
        </p:blipFill>
        <p:spPr>
          <a:xfrm>
            <a:off x="311833" y="2306703"/>
            <a:ext cx="4684101" cy="4130191"/>
          </a:xfrm>
          <a:prstGeom prst="rect">
            <a:avLst/>
          </a:prstGeom>
          <a:ln>
            <a:noFill/>
          </a:ln>
          <a:effectLst>
            <a:softEdge rad="112500"/>
          </a:effectLst>
        </p:spPr>
      </p:pic>
      <p:pic>
        <p:nvPicPr>
          <p:cNvPr id="6" name="Picture 5" descr="A pipe with a valve and a fire extinguisher&#10;&#10;Description automatically generated">
            <a:extLst>
              <a:ext uri="{FF2B5EF4-FFF2-40B4-BE49-F238E27FC236}">
                <a16:creationId xmlns:a16="http://schemas.microsoft.com/office/drawing/2014/main" id="{CB0ADF82-0A7A-61CF-A4FC-95915A0AFE32}"/>
              </a:ext>
            </a:extLst>
          </p:cNvPr>
          <p:cNvPicPr>
            <a:picLocks noChangeAspect="1"/>
          </p:cNvPicPr>
          <p:nvPr/>
        </p:nvPicPr>
        <p:blipFill rotWithShape="1">
          <a:blip r:embed="rId5">
            <a:extLst>
              <a:ext uri="{28A0092B-C50C-407E-A947-70E740481C1C}">
                <a14:useLocalDpi xmlns:a14="http://schemas.microsoft.com/office/drawing/2010/main" val="0"/>
              </a:ext>
            </a:extLst>
          </a:blip>
          <a:srcRect t="4762" b="12962"/>
          <a:stretch/>
        </p:blipFill>
        <p:spPr>
          <a:xfrm>
            <a:off x="5337471" y="2114062"/>
            <a:ext cx="3224634" cy="1989799"/>
          </a:xfrm>
          <a:prstGeom prst="rect">
            <a:avLst/>
          </a:prstGeom>
          <a:effectLst>
            <a:softEdge rad="63500"/>
          </a:effectLst>
        </p:spPr>
      </p:pic>
      <p:pic>
        <p:nvPicPr>
          <p:cNvPr id="3" name="Picture 2" descr="A group of metal pipes&#10;&#10;Description automatically generated with medium confidence">
            <a:extLst>
              <a:ext uri="{FF2B5EF4-FFF2-40B4-BE49-F238E27FC236}">
                <a16:creationId xmlns:a16="http://schemas.microsoft.com/office/drawing/2014/main" id="{FFD77A87-ED68-923F-737D-A70C9DC3ADD6}"/>
              </a:ext>
            </a:extLst>
          </p:cNvPr>
          <p:cNvPicPr>
            <a:picLocks noChangeAspect="1"/>
          </p:cNvPicPr>
          <p:nvPr/>
        </p:nvPicPr>
        <p:blipFill rotWithShape="1">
          <a:blip r:embed="rId6">
            <a:extLst>
              <a:ext uri="{28A0092B-C50C-407E-A947-70E740481C1C}">
                <a14:useLocalDpi xmlns:a14="http://schemas.microsoft.com/office/drawing/2010/main" val="0"/>
              </a:ext>
            </a:extLst>
          </a:blip>
          <a:srcRect t="4542" r="15088" b="10078"/>
          <a:stretch/>
        </p:blipFill>
        <p:spPr>
          <a:xfrm rot="5400000">
            <a:off x="8338640" y="2874820"/>
            <a:ext cx="4144127" cy="3007894"/>
          </a:xfrm>
          <a:prstGeom prst="rect">
            <a:avLst/>
          </a:prstGeom>
          <a:effectLst>
            <a:softEdge rad="63500"/>
          </a:effectLst>
        </p:spPr>
      </p:pic>
    </p:spTree>
    <p:extLst>
      <p:ext uri="{BB962C8B-B14F-4D97-AF65-F5344CB8AC3E}">
        <p14:creationId xmlns:p14="http://schemas.microsoft.com/office/powerpoint/2010/main" val="2370373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39123-D52A-C10E-B326-CA64CD114888}"/>
              </a:ext>
            </a:extLst>
          </p:cNvPr>
          <p:cNvPicPr>
            <a:picLocks noChangeAspect="1"/>
          </p:cNvPicPr>
          <p:nvPr/>
        </p:nvPicPr>
        <p:blipFill>
          <a:blip r:embed="rId3"/>
          <a:stretch>
            <a:fillRect/>
          </a:stretch>
        </p:blipFill>
        <p:spPr>
          <a:xfrm>
            <a:off x="8560811" y="1260024"/>
            <a:ext cx="3477411" cy="4130342"/>
          </a:xfrm>
          <a:prstGeom prst="rect">
            <a:avLst/>
          </a:prstGeom>
          <a:effectLst>
            <a:softEdge rad="215900"/>
          </a:effectLst>
        </p:spPr>
      </p:pic>
      <p:pic>
        <p:nvPicPr>
          <p:cNvPr id="11" name="Picture 10">
            <a:extLst>
              <a:ext uri="{FF2B5EF4-FFF2-40B4-BE49-F238E27FC236}">
                <a16:creationId xmlns:a16="http://schemas.microsoft.com/office/drawing/2014/main" id="{BACA2282-BB4D-42B0-E98D-483990F49F70}"/>
              </a:ext>
            </a:extLst>
          </p:cNvPr>
          <p:cNvPicPr>
            <a:picLocks noChangeAspect="1"/>
          </p:cNvPicPr>
          <p:nvPr/>
        </p:nvPicPr>
        <p:blipFill>
          <a:blip r:embed="rId4"/>
          <a:stretch>
            <a:fillRect/>
          </a:stretch>
        </p:blipFill>
        <p:spPr>
          <a:xfrm>
            <a:off x="5159520" y="2443031"/>
            <a:ext cx="3598491" cy="4130342"/>
          </a:xfrm>
          <a:prstGeom prst="rect">
            <a:avLst/>
          </a:prstGeom>
          <a:effectLst>
            <a:softEdge rad="190500"/>
          </a:effectLst>
        </p:spPr>
      </p:pic>
      <p:grpSp>
        <p:nvGrpSpPr>
          <p:cNvPr id="3" name="Group 2">
            <a:extLst>
              <a:ext uri="{FF2B5EF4-FFF2-40B4-BE49-F238E27FC236}">
                <a16:creationId xmlns:a16="http://schemas.microsoft.com/office/drawing/2014/main" id="{F73510D7-7823-8B48-9F41-EE76918A9CC0}"/>
              </a:ext>
            </a:extLst>
          </p:cNvPr>
          <p:cNvGrpSpPr/>
          <p:nvPr/>
        </p:nvGrpSpPr>
        <p:grpSpPr>
          <a:xfrm>
            <a:off x="48119" y="82355"/>
            <a:ext cx="12095762" cy="1005314"/>
            <a:chOff x="228601" y="223477"/>
            <a:chExt cx="11742820" cy="1694746"/>
          </a:xfrm>
        </p:grpSpPr>
        <p:grpSp>
          <p:nvGrpSpPr>
            <p:cNvPr id="4" name="Group 3">
              <a:extLst>
                <a:ext uri="{FF2B5EF4-FFF2-40B4-BE49-F238E27FC236}">
                  <a16:creationId xmlns:a16="http://schemas.microsoft.com/office/drawing/2014/main" id="{50D521D2-0D00-D29B-732C-8840D70F7932}"/>
                </a:ext>
              </a:extLst>
            </p:cNvPr>
            <p:cNvGrpSpPr/>
            <p:nvPr/>
          </p:nvGrpSpPr>
          <p:grpSpPr>
            <a:xfrm>
              <a:off x="228601" y="223477"/>
              <a:ext cx="11742820" cy="1694746"/>
              <a:chOff x="288758" y="4536460"/>
              <a:chExt cx="11626736" cy="2032782"/>
            </a:xfrm>
            <a:solidFill>
              <a:srgbClr val="4F4F4F"/>
            </a:solidFill>
          </p:grpSpPr>
          <p:sp>
            <p:nvSpPr>
              <p:cNvPr id="6" name="Rectangle 5">
                <a:extLst>
                  <a:ext uri="{FF2B5EF4-FFF2-40B4-BE49-F238E27FC236}">
                    <a16:creationId xmlns:a16="http://schemas.microsoft.com/office/drawing/2014/main" id="{55F6905C-B954-2C7D-E034-727E74C47E7F}"/>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8BE9F1-77D9-0942-C97B-F95AC18462D8}"/>
                  </a:ext>
                </a:extLst>
              </p:cNvPr>
              <p:cNvSpPr/>
              <p:nvPr/>
            </p:nvSpPr>
            <p:spPr>
              <a:xfrm>
                <a:off x="375139" y="4633546"/>
                <a:ext cx="11438793" cy="1844255"/>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dirty="0">
                    <a:solidFill>
                      <a:schemeClr val="bg1"/>
                    </a:solidFill>
                  </a:rPr>
                  <a:t>Fabrication</a:t>
                </a:r>
                <a:endParaRPr lang="en-US" sz="4200" dirty="0"/>
              </a:p>
            </p:txBody>
          </p:sp>
        </p:grpSp>
        <p:cxnSp>
          <p:nvCxnSpPr>
            <p:cNvPr id="5" name="Straight Connector 4">
              <a:extLst>
                <a:ext uri="{FF2B5EF4-FFF2-40B4-BE49-F238E27FC236}">
                  <a16:creationId xmlns:a16="http://schemas.microsoft.com/office/drawing/2014/main" id="{6F51552C-42E4-A23B-8364-A4A734667748}"/>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0" name="Picture 9">
            <a:extLst>
              <a:ext uri="{FF2B5EF4-FFF2-40B4-BE49-F238E27FC236}">
                <a16:creationId xmlns:a16="http://schemas.microsoft.com/office/drawing/2014/main" id="{128C42D9-32BF-D6CE-8A4A-BCD4923A67AE}"/>
              </a:ext>
            </a:extLst>
          </p:cNvPr>
          <p:cNvPicPr>
            <a:picLocks noChangeAspect="1"/>
          </p:cNvPicPr>
          <p:nvPr/>
        </p:nvPicPr>
        <p:blipFill>
          <a:blip r:embed="rId5"/>
          <a:stretch>
            <a:fillRect/>
          </a:stretch>
        </p:blipFill>
        <p:spPr>
          <a:xfrm>
            <a:off x="1561029" y="1135683"/>
            <a:ext cx="3598491" cy="2819825"/>
          </a:xfrm>
          <a:prstGeom prst="rect">
            <a:avLst/>
          </a:prstGeom>
          <a:effectLst>
            <a:softEdge rad="190500"/>
          </a:effectLst>
        </p:spPr>
      </p:pic>
      <p:pic>
        <p:nvPicPr>
          <p:cNvPr id="13" name="Picture 12" descr="A machine on a concrete floor&#10;&#10;Description automatically generated">
            <a:extLst>
              <a:ext uri="{FF2B5EF4-FFF2-40B4-BE49-F238E27FC236}">
                <a16:creationId xmlns:a16="http://schemas.microsoft.com/office/drawing/2014/main" id="{FED9D39C-4870-CAA9-7729-D50421EDA7EE}"/>
              </a:ext>
            </a:extLst>
          </p:cNvPr>
          <p:cNvPicPr>
            <a:picLocks noChangeAspect="1"/>
          </p:cNvPicPr>
          <p:nvPr/>
        </p:nvPicPr>
        <p:blipFill rotWithShape="1">
          <a:blip r:embed="rId6">
            <a:extLst>
              <a:ext uri="{28A0092B-C50C-407E-A947-70E740481C1C}">
                <a14:useLocalDpi xmlns:a14="http://schemas.microsoft.com/office/drawing/2010/main" val="0"/>
              </a:ext>
            </a:extLst>
          </a:blip>
          <a:srcRect l="348" t="17347" r="27371" b="10264"/>
          <a:stretch/>
        </p:blipFill>
        <p:spPr>
          <a:xfrm rot="5400000">
            <a:off x="-203929" y="4210738"/>
            <a:ext cx="2874598" cy="2159185"/>
          </a:xfrm>
          <a:prstGeom prst="rect">
            <a:avLst/>
          </a:prstGeom>
          <a:effectLst>
            <a:softEdge rad="190500"/>
          </a:effectLst>
        </p:spPr>
      </p:pic>
    </p:spTree>
    <p:extLst>
      <p:ext uri="{BB962C8B-B14F-4D97-AF65-F5344CB8AC3E}">
        <p14:creationId xmlns:p14="http://schemas.microsoft.com/office/powerpoint/2010/main" val="489337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outdoor, grass, container, bin&#10;&#10;Description automatically generated">
            <a:extLst>
              <a:ext uri="{FF2B5EF4-FFF2-40B4-BE49-F238E27FC236}">
                <a16:creationId xmlns:a16="http://schemas.microsoft.com/office/drawing/2014/main" id="{CDE4052B-6C85-43F0-8AD9-002682629511}"/>
              </a:ext>
            </a:extLst>
          </p:cNvPr>
          <p:cNvPicPr>
            <a:picLocks noChangeAspect="1"/>
          </p:cNvPicPr>
          <p:nvPr/>
        </p:nvPicPr>
        <p:blipFill rotWithShape="1">
          <a:blip r:embed="rId3">
            <a:extLst>
              <a:ext uri="{28A0092B-C50C-407E-A947-70E740481C1C}">
                <a14:useLocalDpi xmlns:a14="http://schemas.microsoft.com/office/drawing/2010/main" val="0"/>
              </a:ext>
            </a:extLst>
          </a:blip>
          <a:srcRect l="-107" t="20664" r="107" b="17831"/>
          <a:stretch/>
        </p:blipFill>
        <p:spPr>
          <a:xfrm>
            <a:off x="4660421" y="2205308"/>
            <a:ext cx="3240832" cy="1993288"/>
          </a:xfrm>
          <a:prstGeom prst="rect">
            <a:avLst/>
          </a:prstGeom>
          <a:effectLst>
            <a:softEdge rad="50800"/>
          </a:effectLst>
        </p:spPr>
      </p:pic>
      <p:pic>
        <p:nvPicPr>
          <p:cNvPr id="12" name="Picture 11" descr="A close up of a logo&#10;&#10;Description automatically generated">
            <a:extLst>
              <a:ext uri="{FF2B5EF4-FFF2-40B4-BE49-F238E27FC236}">
                <a16:creationId xmlns:a16="http://schemas.microsoft.com/office/drawing/2014/main" id="{D5493D84-F1FA-4F69-8CB0-E376FE26AA84}"/>
              </a:ext>
            </a:extLst>
          </p:cNvPr>
          <p:cNvPicPr>
            <a:picLocks noChangeAspect="1"/>
          </p:cNvPicPr>
          <p:nvPr/>
        </p:nvPicPr>
        <p:blipFill rotWithShape="1">
          <a:blip r:embed="rId4">
            <a:extLst>
              <a:ext uri="{28A0092B-C50C-407E-A947-70E740481C1C}">
                <a14:useLocalDpi xmlns:a14="http://schemas.microsoft.com/office/drawing/2010/main" val="0"/>
              </a:ext>
            </a:extLst>
          </a:blip>
          <a:srcRect t="-3588"/>
          <a:stretch/>
        </p:blipFill>
        <p:spPr>
          <a:xfrm>
            <a:off x="2422698" y="4278073"/>
            <a:ext cx="3128591" cy="2391152"/>
          </a:xfrm>
          <a:prstGeom prst="rect">
            <a:avLst/>
          </a:prstGeom>
          <a:effectLst>
            <a:softEdge rad="50800"/>
          </a:effectLst>
        </p:spPr>
      </p:pic>
      <p:pic>
        <p:nvPicPr>
          <p:cNvPr id="5" name="Picture 4" descr="A close up of a piece of paper&#10;&#10;Description automatically generated">
            <a:extLst>
              <a:ext uri="{FF2B5EF4-FFF2-40B4-BE49-F238E27FC236}">
                <a16:creationId xmlns:a16="http://schemas.microsoft.com/office/drawing/2014/main" id="{C68F5ED7-6010-4C18-84B7-54AA6A6B9681}"/>
              </a:ext>
            </a:extLst>
          </p:cNvPr>
          <p:cNvPicPr>
            <a:picLocks noChangeAspect="1"/>
          </p:cNvPicPr>
          <p:nvPr/>
        </p:nvPicPr>
        <p:blipFill rotWithShape="1">
          <a:blip r:embed="rId5">
            <a:extLst>
              <a:ext uri="{28A0092B-C50C-407E-A947-70E740481C1C}">
                <a14:useLocalDpi xmlns:a14="http://schemas.microsoft.com/office/drawing/2010/main" val="0"/>
              </a:ext>
            </a:extLst>
          </a:blip>
          <a:srcRect r="2361" b="3863"/>
          <a:stretch/>
        </p:blipFill>
        <p:spPr>
          <a:xfrm rot="334493">
            <a:off x="8229625" y="2715293"/>
            <a:ext cx="3757475" cy="3175556"/>
          </a:xfrm>
          <a:prstGeom prst="rect">
            <a:avLst/>
          </a:prstGeom>
          <a:effectLst>
            <a:softEdge rad="50800"/>
          </a:effectLst>
        </p:spPr>
      </p:pic>
      <p:grpSp>
        <p:nvGrpSpPr>
          <p:cNvPr id="9" name="Group 8">
            <a:extLst>
              <a:ext uri="{FF2B5EF4-FFF2-40B4-BE49-F238E27FC236}">
                <a16:creationId xmlns:a16="http://schemas.microsoft.com/office/drawing/2014/main" id="{8CFE2967-14A8-4873-ABA5-9F99CE131137}"/>
              </a:ext>
            </a:extLst>
          </p:cNvPr>
          <p:cNvGrpSpPr/>
          <p:nvPr/>
        </p:nvGrpSpPr>
        <p:grpSpPr>
          <a:xfrm>
            <a:off x="224590" y="203321"/>
            <a:ext cx="11742820" cy="1694746"/>
            <a:chOff x="228601" y="223477"/>
            <a:chExt cx="11742820" cy="1694746"/>
          </a:xfrm>
        </p:grpSpPr>
        <p:grpSp>
          <p:nvGrpSpPr>
            <p:cNvPr id="11" name="Group 10">
              <a:extLst>
                <a:ext uri="{FF2B5EF4-FFF2-40B4-BE49-F238E27FC236}">
                  <a16:creationId xmlns:a16="http://schemas.microsoft.com/office/drawing/2014/main" id="{10E481AC-A0BA-47F5-A451-4CBD7E8BF035}"/>
                </a:ext>
              </a:extLst>
            </p:cNvPr>
            <p:cNvGrpSpPr/>
            <p:nvPr/>
          </p:nvGrpSpPr>
          <p:grpSpPr>
            <a:xfrm>
              <a:off x="228601" y="223477"/>
              <a:ext cx="11742820" cy="1694746"/>
              <a:chOff x="288758" y="4536460"/>
              <a:chExt cx="11626736" cy="2032782"/>
            </a:xfrm>
            <a:solidFill>
              <a:srgbClr val="4F4F4F"/>
            </a:solidFill>
          </p:grpSpPr>
          <p:sp>
            <p:nvSpPr>
              <p:cNvPr id="14" name="Rectangle 13">
                <a:extLst>
                  <a:ext uri="{FF2B5EF4-FFF2-40B4-BE49-F238E27FC236}">
                    <a16:creationId xmlns:a16="http://schemas.microsoft.com/office/drawing/2014/main" id="{428827BF-8334-4BD2-8C0A-02758ADD9CD6}"/>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AD6135B-7D19-491D-AAAD-F99CE47A5ED1}"/>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3" name="Straight Connector 12">
              <a:extLst>
                <a:ext uri="{FF2B5EF4-FFF2-40B4-BE49-F238E27FC236}">
                  <a16:creationId xmlns:a16="http://schemas.microsoft.com/office/drawing/2014/main" id="{65430FBE-9D2D-4AE8-B701-5171B7C23186}"/>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6" name="Title 1">
            <a:extLst>
              <a:ext uri="{FF2B5EF4-FFF2-40B4-BE49-F238E27FC236}">
                <a16:creationId xmlns:a16="http://schemas.microsoft.com/office/drawing/2014/main" id="{87D589A6-F7D1-4CDE-900A-0BEEC13D72D1}"/>
              </a:ext>
            </a:extLst>
          </p:cNvPr>
          <p:cNvSpPr txBox="1">
            <a:spLocks/>
          </p:cNvSpPr>
          <p:nvPr/>
        </p:nvSpPr>
        <p:spPr>
          <a:xfrm>
            <a:off x="609599" y="219464"/>
            <a:ext cx="11342477" cy="14024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Safety &amp; Environmental</a:t>
            </a:r>
          </a:p>
        </p:txBody>
      </p:sp>
      <p:pic>
        <p:nvPicPr>
          <p:cNvPr id="8" name="Picture 7" descr="A picture containing building&#10;&#10;Description automatically generated">
            <a:extLst>
              <a:ext uri="{FF2B5EF4-FFF2-40B4-BE49-F238E27FC236}">
                <a16:creationId xmlns:a16="http://schemas.microsoft.com/office/drawing/2014/main" id="{1B4E4A96-2EFA-46D8-8556-21966074A4EC}"/>
              </a:ext>
            </a:extLst>
          </p:cNvPr>
          <p:cNvPicPr>
            <a:picLocks noChangeAspect="1"/>
          </p:cNvPicPr>
          <p:nvPr/>
        </p:nvPicPr>
        <p:blipFill rotWithShape="1">
          <a:blip r:embed="rId6">
            <a:extLst>
              <a:ext uri="{28A0092B-C50C-407E-A947-70E740481C1C}">
                <a14:useLocalDpi xmlns:a14="http://schemas.microsoft.com/office/drawing/2010/main" val="0"/>
              </a:ext>
            </a:extLst>
          </a:blip>
          <a:srcRect l="16887" t="7893" r="16556" b="11424"/>
          <a:stretch/>
        </p:blipFill>
        <p:spPr>
          <a:xfrm>
            <a:off x="1054147" y="2222317"/>
            <a:ext cx="2737102" cy="2066011"/>
          </a:xfrm>
          <a:prstGeom prst="rect">
            <a:avLst/>
          </a:prstGeom>
          <a:effectLst>
            <a:softEdge rad="50800"/>
          </a:effectLst>
        </p:spPr>
      </p:pic>
      <p:pic>
        <p:nvPicPr>
          <p:cNvPr id="7" name="Picture 6" descr="A blue barrel with a yellow label&#10;&#10;Description automatically generated">
            <a:extLst>
              <a:ext uri="{FF2B5EF4-FFF2-40B4-BE49-F238E27FC236}">
                <a16:creationId xmlns:a16="http://schemas.microsoft.com/office/drawing/2014/main" id="{60FB2121-E051-20E7-F3EE-9CAE49C9FB45}"/>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964" b="90747" l="10000" r="90000">
                        <a14:foregroundMark x1="49000" y1="90747" x2="49000" y2="90747"/>
                        <a14:foregroundMark x1="69000" y1="19573" x2="69000" y2="19573"/>
                        <a14:foregroundMark x1="28833" y1="17438" x2="28833" y2="17438"/>
                        <a14:foregroundMark x1="69333" y1="18861" x2="69333" y2="18861"/>
                        <a14:foregroundMark x1="28500" y1="17794" x2="28500" y2="17794"/>
                        <a14:foregroundMark x1="28667" y1="18505" x2="28667" y2="18505"/>
                        <a14:foregroundMark x1="28667" y1="18505" x2="30500" y2="18683"/>
                        <a14:backgroundMark x1="28167" y1="63701" x2="28667" y2="87367"/>
                      </a14:backgroundRemoval>
                    </a14:imgEffect>
                  </a14:imgLayer>
                </a14:imgProps>
              </a:ext>
              <a:ext uri="{28A0092B-C50C-407E-A947-70E740481C1C}">
                <a14:useLocalDpi xmlns:a14="http://schemas.microsoft.com/office/drawing/2010/main" val="0"/>
              </a:ext>
            </a:extLst>
          </a:blip>
          <a:srcRect l="21104" t="5468" r="23605" b="4145"/>
          <a:stretch/>
        </p:blipFill>
        <p:spPr>
          <a:xfrm>
            <a:off x="609599" y="4381232"/>
            <a:ext cx="1386750" cy="2123455"/>
          </a:xfrm>
          <a:prstGeom prst="rect">
            <a:avLst/>
          </a:prstGeom>
          <a:effectLst>
            <a:softEdge rad="50800"/>
          </a:effectLst>
        </p:spPr>
      </p:pic>
      <p:pic>
        <p:nvPicPr>
          <p:cNvPr id="18" name="Picture 17" descr="A bag of white material&#10;&#10;Description automatically generated with medium confidence">
            <a:extLst>
              <a:ext uri="{FF2B5EF4-FFF2-40B4-BE49-F238E27FC236}">
                <a16:creationId xmlns:a16="http://schemas.microsoft.com/office/drawing/2014/main" id="{0D099053-603B-3DEE-73EE-9F6660D3E8DF}"/>
              </a:ext>
            </a:extLst>
          </p:cNvPr>
          <p:cNvPicPr>
            <a:picLocks noChangeAspect="1"/>
          </p:cNvPicPr>
          <p:nvPr/>
        </p:nvPicPr>
        <p:blipFill rotWithShape="1">
          <a:blip r:embed="rId9">
            <a:extLst>
              <a:ext uri="{28A0092B-C50C-407E-A947-70E740481C1C}">
                <a14:useLocalDpi xmlns:a14="http://schemas.microsoft.com/office/drawing/2010/main" val="0"/>
              </a:ext>
            </a:extLst>
          </a:blip>
          <a:srcRect t="9666" b="6024"/>
          <a:stretch/>
        </p:blipFill>
        <p:spPr>
          <a:xfrm>
            <a:off x="6379535" y="4804789"/>
            <a:ext cx="1613223" cy="2045621"/>
          </a:xfrm>
          <a:prstGeom prst="rect">
            <a:avLst/>
          </a:prstGeom>
          <a:effectLst>
            <a:softEdge rad="50800"/>
          </a:effectLst>
        </p:spPr>
      </p:pic>
      <p:sp>
        <p:nvSpPr>
          <p:cNvPr id="2" name="TextBox 1">
            <a:extLst>
              <a:ext uri="{FF2B5EF4-FFF2-40B4-BE49-F238E27FC236}">
                <a16:creationId xmlns:a16="http://schemas.microsoft.com/office/drawing/2014/main" id="{B86FD3E5-42AD-653A-2EC0-1747D3D02071}"/>
              </a:ext>
            </a:extLst>
          </p:cNvPr>
          <p:cNvSpPr txBox="1"/>
          <p:nvPr/>
        </p:nvSpPr>
        <p:spPr>
          <a:xfrm>
            <a:off x="1302974" y="2840561"/>
            <a:ext cx="2369826" cy="892552"/>
          </a:xfrm>
          <a:prstGeom prst="rect">
            <a:avLst/>
          </a:prstGeom>
          <a:noFill/>
        </p:spPr>
        <p:txBody>
          <a:bodyPr wrap="square" rtlCol="0">
            <a:spAutoFit/>
          </a:bodyPr>
          <a:lstStyle/>
          <a:p>
            <a:pPr algn="ctr"/>
            <a:r>
              <a:rPr lang="en-US" sz="2600" dirty="0"/>
              <a:t>Absorbent Pads</a:t>
            </a:r>
          </a:p>
        </p:txBody>
      </p:sp>
      <p:sp>
        <p:nvSpPr>
          <p:cNvPr id="3" name="TextBox 2">
            <a:extLst>
              <a:ext uri="{FF2B5EF4-FFF2-40B4-BE49-F238E27FC236}">
                <a16:creationId xmlns:a16="http://schemas.microsoft.com/office/drawing/2014/main" id="{07E95C98-D92C-AE1E-ECEE-A0136480CCD5}"/>
              </a:ext>
            </a:extLst>
          </p:cNvPr>
          <p:cNvSpPr txBox="1"/>
          <p:nvPr/>
        </p:nvSpPr>
        <p:spPr>
          <a:xfrm>
            <a:off x="3038978" y="5000723"/>
            <a:ext cx="2369826" cy="492443"/>
          </a:xfrm>
          <a:prstGeom prst="rect">
            <a:avLst/>
          </a:prstGeom>
          <a:noFill/>
        </p:spPr>
        <p:txBody>
          <a:bodyPr wrap="square" rtlCol="0">
            <a:spAutoFit/>
          </a:bodyPr>
          <a:lstStyle/>
          <a:p>
            <a:pPr algn="ctr"/>
            <a:r>
              <a:rPr lang="en-US" sz="2600" dirty="0">
                <a:solidFill>
                  <a:schemeClr val="bg1"/>
                </a:solidFill>
              </a:rPr>
              <a:t>Berm</a:t>
            </a:r>
          </a:p>
        </p:txBody>
      </p:sp>
      <p:sp>
        <p:nvSpPr>
          <p:cNvPr id="4" name="TextBox 3">
            <a:extLst>
              <a:ext uri="{FF2B5EF4-FFF2-40B4-BE49-F238E27FC236}">
                <a16:creationId xmlns:a16="http://schemas.microsoft.com/office/drawing/2014/main" id="{7B206C9E-27D4-2954-224E-5D5C05DCC9DA}"/>
              </a:ext>
            </a:extLst>
          </p:cNvPr>
          <p:cNvSpPr txBox="1"/>
          <p:nvPr/>
        </p:nvSpPr>
        <p:spPr>
          <a:xfrm>
            <a:off x="5020862" y="3513150"/>
            <a:ext cx="2369826" cy="492443"/>
          </a:xfrm>
          <a:prstGeom prst="rect">
            <a:avLst/>
          </a:prstGeom>
          <a:noFill/>
        </p:spPr>
        <p:txBody>
          <a:bodyPr wrap="square" rtlCol="0">
            <a:spAutoFit/>
          </a:bodyPr>
          <a:lstStyle/>
          <a:p>
            <a:pPr algn="ctr"/>
            <a:r>
              <a:rPr lang="en-US" sz="2600" dirty="0">
                <a:solidFill>
                  <a:schemeClr val="bg1"/>
                </a:solidFill>
              </a:rPr>
              <a:t>Dike</a:t>
            </a:r>
          </a:p>
        </p:txBody>
      </p:sp>
      <p:sp>
        <p:nvSpPr>
          <p:cNvPr id="6" name="TextBox 5">
            <a:extLst>
              <a:ext uri="{FF2B5EF4-FFF2-40B4-BE49-F238E27FC236}">
                <a16:creationId xmlns:a16="http://schemas.microsoft.com/office/drawing/2014/main" id="{BDAAA07A-C5D8-5A22-7624-9B64FF17C3B3}"/>
              </a:ext>
            </a:extLst>
          </p:cNvPr>
          <p:cNvSpPr txBox="1"/>
          <p:nvPr/>
        </p:nvSpPr>
        <p:spPr>
          <a:xfrm>
            <a:off x="9249315" y="2264122"/>
            <a:ext cx="2369826" cy="492443"/>
          </a:xfrm>
          <a:prstGeom prst="rect">
            <a:avLst/>
          </a:prstGeom>
          <a:noFill/>
        </p:spPr>
        <p:txBody>
          <a:bodyPr wrap="square" rtlCol="0">
            <a:spAutoFit/>
          </a:bodyPr>
          <a:lstStyle/>
          <a:p>
            <a:pPr algn="ctr"/>
            <a:r>
              <a:rPr lang="en-US" sz="2600" dirty="0"/>
              <a:t>Spill Kit</a:t>
            </a:r>
          </a:p>
        </p:txBody>
      </p:sp>
      <p:sp>
        <p:nvSpPr>
          <p:cNvPr id="17" name="TextBox 16">
            <a:extLst>
              <a:ext uri="{FF2B5EF4-FFF2-40B4-BE49-F238E27FC236}">
                <a16:creationId xmlns:a16="http://schemas.microsoft.com/office/drawing/2014/main" id="{01FB935A-06D2-DEBC-6474-E75A3ED9D84C}"/>
              </a:ext>
            </a:extLst>
          </p:cNvPr>
          <p:cNvSpPr txBox="1"/>
          <p:nvPr/>
        </p:nvSpPr>
        <p:spPr>
          <a:xfrm>
            <a:off x="5914845" y="4519119"/>
            <a:ext cx="2369826" cy="492443"/>
          </a:xfrm>
          <a:prstGeom prst="rect">
            <a:avLst/>
          </a:prstGeom>
          <a:noFill/>
        </p:spPr>
        <p:txBody>
          <a:bodyPr wrap="square" rtlCol="0">
            <a:spAutoFit/>
          </a:bodyPr>
          <a:lstStyle/>
          <a:p>
            <a:pPr algn="ctr"/>
            <a:r>
              <a:rPr lang="en-US" sz="2600" dirty="0"/>
              <a:t>Oil Dry</a:t>
            </a:r>
          </a:p>
        </p:txBody>
      </p:sp>
    </p:spTree>
    <p:extLst>
      <p:ext uri="{BB962C8B-B14F-4D97-AF65-F5344CB8AC3E}">
        <p14:creationId xmlns:p14="http://schemas.microsoft.com/office/powerpoint/2010/main" val="37358303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C76134C-DEE6-4E36-A34C-D2DA25934976}"/>
              </a:ext>
            </a:extLst>
          </p:cNvPr>
          <p:cNvPicPr>
            <a:picLocks noChangeAspect="1"/>
          </p:cNvPicPr>
          <p:nvPr/>
        </p:nvPicPr>
        <p:blipFill rotWithShape="1">
          <a:blip r:embed="rId3">
            <a:extLst>
              <a:ext uri="{28A0092B-C50C-407E-A947-70E740481C1C}">
                <a14:useLocalDpi xmlns:a14="http://schemas.microsoft.com/office/drawing/2010/main" val="0"/>
              </a:ext>
            </a:extLst>
          </a:blip>
          <a:srcRect l="15200" t="9658" r="17712" b="16114"/>
          <a:stretch/>
        </p:blipFill>
        <p:spPr>
          <a:xfrm>
            <a:off x="224590" y="2461894"/>
            <a:ext cx="3713547" cy="3743544"/>
          </a:xfrm>
          <a:prstGeom prst="rect">
            <a:avLst/>
          </a:prstGeom>
        </p:spPr>
      </p:pic>
      <p:grpSp>
        <p:nvGrpSpPr>
          <p:cNvPr id="9" name="Group 8">
            <a:extLst>
              <a:ext uri="{FF2B5EF4-FFF2-40B4-BE49-F238E27FC236}">
                <a16:creationId xmlns:a16="http://schemas.microsoft.com/office/drawing/2014/main" id="{8AE97BB6-B89B-47B4-93B2-CDDCAE4EE0C8}"/>
              </a:ext>
            </a:extLst>
          </p:cNvPr>
          <p:cNvGrpSpPr/>
          <p:nvPr/>
        </p:nvGrpSpPr>
        <p:grpSpPr>
          <a:xfrm>
            <a:off x="224590" y="203321"/>
            <a:ext cx="11742820" cy="1694746"/>
            <a:chOff x="228601" y="223477"/>
            <a:chExt cx="11742820" cy="1694746"/>
          </a:xfrm>
        </p:grpSpPr>
        <p:grpSp>
          <p:nvGrpSpPr>
            <p:cNvPr id="11" name="Group 10">
              <a:extLst>
                <a:ext uri="{FF2B5EF4-FFF2-40B4-BE49-F238E27FC236}">
                  <a16:creationId xmlns:a16="http://schemas.microsoft.com/office/drawing/2014/main" id="{264374BA-ED5F-493A-8B96-F31CBB5D9B13}"/>
                </a:ext>
              </a:extLst>
            </p:cNvPr>
            <p:cNvGrpSpPr/>
            <p:nvPr/>
          </p:nvGrpSpPr>
          <p:grpSpPr>
            <a:xfrm>
              <a:off x="228601" y="223477"/>
              <a:ext cx="11742820" cy="1694746"/>
              <a:chOff x="288758" y="4536460"/>
              <a:chExt cx="11626736" cy="2032782"/>
            </a:xfrm>
            <a:solidFill>
              <a:srgbClr val="4F4F4F"/>
            </a:solidFill>
          </p:grpSpPr>
          <p:sp>
            <p:nvSpPr>
              <p:cNvPr id="13" name="Rectangle 12">
                <a:extLst>
                  <a:ext uri="{FF2B5EF4-FFF2-40B4-BE49-F238E27FC236}">
                    <a16:creationId xmlns:a16="http://schemas.microsoft.com/office/drawing/2014/main" id="{74E0B001-4DC2-46FA-A617-ED0C4CF1819F}"/>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AE1B9EC-8803-4773-A28C-BDCD20A17978}"/>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5507B4E1-83C8-4F25-9145-B5A92FCE303F}"/>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Title 1">
            <a:extLst>
              <a:ext uri="{FF2B5EF4-FFF2-40B4-BE49-F238E27FC236}">
                <a16:creationId xmlns:a16="http://schemas.microsoft.com/office/drawing/2014/main" id="{86D31B1B-1A92-44C1-A2F9-8889EF38EECC}"/>
              </a:ext>
            </a:extLst>
          </p:cNvPr>
          <p:cNvSpPr txBox="1">
            <a:spLocks/>
          </p:cNvSpPr>
          <p:nvPr/>
        </p:nvSpPr>
        <p:spPr>
          <a:xfrm>
            <a:off x="452551" y="219464"/>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Gloves</a:t>
            </a:r>
          </a:p>
        </p:txBody>
      </p:sp>
      <p:pic>
        <p:nvPicPr>
          <p:cNvPr id="10" name="Picture 9" descr="A picture containing clothing&#10;&#10;Description automatically generated">
            <a:extLst>
              <a:ext uri="{FF2B5EF4-FFF2-40B4-BE49-F238E27FC236}">
                <a16:creationId xmlns:a16="http://schemas.microsoft.com/office/drawing/2014/main" id="{B775B6F7-8A11-4557-A93B-C6F11D8461D9}"/>
              </a:ext>
            </a:extLst>
          </p:cNvPr>
          <p:cNvPicPr>
            <a:picLocks noChangeAspect="1"/>
          </p:cNvPicPr>
          <p:nvPr/>
        </p:nvPicPr>
        <p:blipFill rotWithShape="1">
          <a:blip r:embed="rId4">
            <a:extLst>
              <a:ext uri="{28A0092B-C50C-407E-A947-70E740481C1C}">
                <a14:useLocalDpi xmlns:a14="http://schemas.microsoft.com/office/drawing/2010/main" val="0"/>
              </a:ext>
            </a:extLst>
          </a:blip>
          <a:srcRect l="30000" t="8068" r="32263" b="10350"/>
          <a:stretch/>
        </p:blipFill>
        <p:spPr>
          <a:xfrm>
            <a:off x="6607529" y="2262773"/>
            <a:ext cx="2875547" cy="4141787"/>
          </a:xfrm>
          <a:prstGeom prst="rect">
            <a:avLst/>
          </a:prstGeom>
        </p:spPr>
      </p:pic>
      <p:sp>
        <p:nvSpPr>
          <p:cNvPr id="5" name="TextBox 4">
            <a:extLst>
              <a:ext uri="{FF2B5EF4-FFF2-40B4-BE49-F238E27FC236}">
                <a16:creationId xmlns:a16="http://schemas.microsoft.com/office/drawing/2014/main" id="{D3B83116-0982-4AD9-9F4B-53855219D966}"/>
              </a:ext>
            </a:extLst>
          </p:cNvPr>
          <p:cNvSpPr txBox="1"/>
          <p:nvPr/>
        </p:nvSpPr>
        <p:spPr>
          <a:xfrm>
            <a:off x="9483076" y="2369499"/>
            <a:ext cx="2484333" cy="954107"/>
          </a:xfrm>
          <a:prstGeom prst="rect">
            <a:avLst/>
          </a:prstGeom>
          <a:noFill/>
        </p:spPr>
        <p:txBody>
          <a:bodyPr wrap="square" rtlCol="0">
            <a:spAutoFit/>
          </a:bodyPr>
          <a:lstStyle/>
          <a:p>
            <a:pPr algn="ctr"/>
            <a:r>
              <a:rPr lang="en-US" sz="2800" b="1" dirty="0"/>
              <a:t>Black Nitrile Disposable</a:t>
            </a:r>
          </a:p>
        </p:txBody>
      </p:sp>
      <p:sp>
        <p:nvSpPr>
          <p:cNvPr id="6" name="TextBox 5">
            <a:extLst>
              <a:ext uri="{FF2B5EF4-FFF2-40B4-BE49-F238E27FC236}">
                <a16:creationId xmlns:a16="http://schemas.microsoft.com/office/drawing/2014/main" id="{E736BAB9-9FF1-4778-8ADB-7CE6DCBD1CC8}"/>
              </a:ext>
            </a:extLst>
          </p:cNvPr>
          <p:cNvSpPr txBox="1"/>
          <p:nvPr/>
        </p:nvSpPr>
        <p:spPr>
          <a:xfrm>
            <a:off x="9483077" y="3795039"/>
            <a:ext cx="2484333" cy="206088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200" dirty="0"/>
              <a:t>Available in size Small – 2XL</a:t>
            </a:r>
          </a:p>
          <a:p>
            <a:pPr marL="285750" indent="-285750">
              <a:lnSpc>
                <a:spcPct val="150000"/>
              </a:lnSpc>
              <a:buFont typeface="Arial" panose="020B0604020202020204" pitchFamily="34" charset="0"/>
              <a:buChar char="•"/>
            </a:pPr>
            <a:r>
              <a:rPr lang="en-US" sz="2200" dirty="0"/>
              <a:t>100 </a:t>
            </a:r>
            <a:r>
              <a:rPr lang="en-US" sz="2200" dirty="0" err="1"/>
              <a:t>ct</a:t>
            </a:r>
            <a:r>
              <a:rPr lang="en-US" sz="2200" dirty="0"/>
              <a:t> box</a:t>
            </a:r>
          </a:p>
          <a:p>
            <a:pPr marL="285750" indent="-285750">
              <a:lnSpc>
                <a:spcPct val="150000"/>
              </a:lnSpc>
              <a:buFont typeface="Arial" panose="020B0604020202020204" pitchFamily="34" charset="0"/>
              <a:buChar char="•"/>
            </a:pPr>
            <a:r>
              <a:rPr lang="en-US" sz="2200" dirty="0"/>
              <a:t>Powder free</a:t>
            </a:r>
          </a:p>
        </p:txBody>
      </p:sp>
      <p:sp>
        <p:nvSpPr>
          <p:cNvPr id="16" name="TextBox 15">
            <a:extLst>
              <a:ext uri="{FF2B5EF4-FFF2-40B4-BE49-F238E27FC236}">
                <a16:creationId xmlns:a16="http://schemas.microsoft.com/office/drawing/2014/main" id="{B4CCCF57-DFFC-4222-A8FC-02E478BE718B}"/>
              </a:ext>
            </a:extLst>
          </p:cNvPr>
          <p:cNvSpPr txBox="1"/>
          <p:nvPr/>
        </p:nvSpPr>
        <p:spPr>
          <a:xfrm>
            <a:off x="3593652" y="2108855"/>
            <a:ext cx="3074795" cy="523220"/>
          </a:xfrm>
          <a:prstGeom prst="rect">
            <a:avLst/>
          </a:prstGeom>
          <a:noFill/>
        </p:spPr>
        <p:txBody>
          <a:bodyPr wrap="square" rtlCol="0">
            <a:spAutoFit/>
          </a:bodyPr>
          <a:lstStyle/>
          <a:p>
            <a:pPr algn="ctr"/>
            <a:r>
              <a:rPr lang="en-US" sz="2800" b="1" dirty="0"/>
              <a:t>Predator Nitrile</a:t>
            </a:r>
          </a:p>
        </p:txBody>
      </p:sp>
      <p:sp>
        <p:nvSpPr>
          <p:cNvPr id="17" name="TextBox 16">
            <a:extLst>
              <a:ext uri="{FF2B5EF4-FFF2-40B4-BE49-F238E27FC236}">
                <a16:creationId xmlns:a16="http://schemas.microsoft.com/office/drawing/2014/main" id="{69DC0831-7FCD-47AB-8986-81D43AA1537A}"/>
              </a:ext>
            </a:extLst>
          </p:cNvPr>
          <p:cNvSpPr txBox="1"/>
          <p:nvPr/>
        </p:nvSpPr>
        <p:spPr>
          <a:xfrm>
            <a:off x="3888882" y="3089752"/>
            <a:ext cx="2484333" cy="358437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200" dirty="0"/>
              <a:t>Available in size Small – XL</a:t>
            </a:r>
          </a:p>
          <a:p>
            <a:pPr marL="285750" indent="-285750">
              <a:lnSpc>
                <a:spcPct val="150000"/>
              </a:lnSpc>
              <a:buFont typeface="Arial" panose="020B0604020202020204" pitchFamily="34" charset="0"/>
              <a:buChar char="•"/>
            </a:pPr>
            <a:r>
              <a:rPr lang="en-US" sz="2200" dirty="0"/>
              <a:t>Rough or Smooth grip</a:t>
            </a:r>
          </a:p>
          <a:p>
            <a:pPr marL="285750" indent="-285750">
              <a:lnSpc>
                <a:spcPct val="150000"/>
              </a:lnSpc>
              <a:buFont typeface="Arial" panose="020B0604020202020204" pitchFamily="34" charset="0"/>
              <a:buChar char="•"/>
            </a:pPr>
            <a:r>
              <a:rPr lang="en-US" sz="2200" dirty="0"/>
              <a:t>Sold in dozens</a:t>
            </a:r>
          </a:p>
          <a:p>
            <a:pPr marL="285750" indent="-285750">
              <a:lnSpc>
                <a:spcPct val="150000"/>
              </a:lnSpc>
              <a:buFont typeface="Arial" panose="020B0604020202020204" pitchFamily="34" charset="0"/>
              <a:buChar char="•"/>
            </a:pPr>
            <a:r>
              <a:rPr lang="en-US" sz="2200" dirty="0"/>
              <a:t>Jersey Lined</a:t>
            </a:r>
          </a:p>
          <a:p>
            <a:pPr marL="285750" indent="-285750">
              <a:lnSpc>
                <a:spcPct val="150000"/>
              </a:lnSpc>
              <a:buFont typeface="Arial" panose="020B0604020202020204" pitchFamily="34" charset="0"/>
              <a:buChar char="•"/>
            </a:pPr>
            <a:endParaRPr lang="en-US" sz="2200" dirty="0"/>
          </a:p>
        </p:txBody>
      </p:sp>
    </p:spTree>
    <p:extLst>
      <p:ext uri="{BB962C8B-B14F-4D97-AF65-F5344CB8AC3E}">
        <p14:creationId xmlns:p14="http://schemas.microsoft.com/office/powerpoint/2010/main" val="1691398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able, sitting, black, phone&#10;&#10;Description automatically generated">
            <a:extLst>
              <a:ext uri="{FF2B5EF4-FFF2-40B4-BE49-F238E27FC236}">
                <a16:creationId xmlns:a16="http://schemas.microsoft.com/office/drawing/2014/main" id="{C35D1E0A-295A-46E8-8FEF-769176FEA143}"/>
              </a:ext>
            </a:extLst>
          </p:cNvPr>
          <p:cNvPicPr>
            <a:picLocks noChangeAspect="1"/>
          </p:cNvPicPr>
          <p:nvPr/>
        </p:nvPicPr>
        <p:blipFill rotWithShape="1">
          <a:blip r:embed="rId3">
            <a:extLst>
              <a:ext uri="{28A0092B-C50C-407E-A947-70E740481C1C}">
                <a14:useLocalDpi xmlns:a14="http://schemas.microsoft.com/office/drawing/2010/main" val="0"/>
              </a:ext>
            </a:extLst>
          </a:blip>
          <a:srcRect l="21812" r="21163"/>
          <a:stretch/>
        </p:blipFill>
        <p:spPr>
          <a:xfrm>
            <a:off x="7773199" y="2566684"/>
            <a:ext cx="2357531" cy="4134213"/>
          </a:xfrm>
          <a:prstGeom prst="rect">
            <a:avLst/>
          </a:prstGeom>
        </p:spPr>
      </p:pic>
      <p:pic>
        <p:nvPicPr>
          <p:cNvPr id="9" name="Picture 8" descr="A close up of a logo&#10;&#10;Description automatically generated">
            <a:extLst>
              <a:ext uri="{FF2B5EF4-FFF2-40B4-BE49-F238E27FC236}">
                <a16:creationId xmlns:a16="http://schemas.microsoft.com/office/drawing/2014/main" id="{4948F199-7BE4-4D88-AA65-AACF3A78F823}"/>
              </a:ext>
            </a:extLst>
          </p:cNvPr>
          <p:cNvPicPr>
            <a:picLocks noChangeAspect="1"/>
          </p:cNvPicPr>
          <p:nvPr/>
        </p:nvPicPr>
        <p:blipFill rotWithShape="1">
          <a:blip r:embed="rId4">
            <a:extLst>
              <a:ext uri="{28A0092B-C50C-407E-A947-70E740481C1C}">
                <a14:useLocalDpi xmlns:a14="http://schemas.microsoft.com/office/drawing/2010/main" val="0"/>
              </a:ext>
            </a:extLst>
          </a:blip>
          <a:srcRect l="5998" t="-2625" r="2955" b="2625"/>
          <a:stretch/>
        </p:blipFill>
        <p:spPr>
          <a:xfrm>
            <a:off x="3061700" y="2169247"/>
            <a:ext cx="5041062" cy="825974"/>
          </a:xfrm>
          <a:prstGeom prst="rect">
            <a:avLst/>
          </a:prstGeom>
        </p:spPr>
      </p:pic>
      <p:pic>
        <p:nvPicPr>
          <p:cNvPr id="8" name="Picture 7" descr="A close up of a bottle&#10;&#10;Description automatically generated">
            <a:extLst>
              <a:ext uri="{FF2B5EF4-FFF2-40B4-BE49-F238E27FC236}">
                <a16:creationId xmlns:a16="http://schemas.microsoft.com/office/drawing/2014/main" id="{4D366C70-BB05-4B5D-90F9-AC86DE8FEF75}"/>
              </a:ext>
            </a:extLst>
          </p:cNvPr>
          <p:cNvPicPr>
            <a:picLocks noChangeAspect="1"/>
          </p:cNvPicPr>
          <p:nvPr/>
        </p:nvPicPr>
        <p:blipFill rotWithShape="1">
          <a:blip r:embed="rId5">
            <a:extLst>
              <a:ext uri="{28A0092B-C50C-407E-A947-70E740481C1C}">
                <a14:useLocalDpi xmlns:a14="http://schemas.microsoft.com/office/drawing/2010/main" val="0"/>
              </a:ext>
            </a:extLst>
          </a:blip>
          <a:srcRect l="33456" r="33571"/>
          <a:stretch/>
        </p:blipFill>
        <p:spPr>
          <a:xfrm>
            <a:off x="10404378" y="2419349"/>
            <a:ext cx="1411778" cy="4281547"/>
          </a:xfrm>
          <a:prstGeom prst="rect">
            <a:avLst/>
          </a:prstGeom>
        </p:spPr>
      </p:pic>
      <p:pic>
        <p:nvPicPr>
          <p:cNvPr id="12" name="Picture 11" descr="A close up of a bottle&#10;&#10;Description automatically generated">
            <a:extLst>
              <a:ext uri="{FF2B5EF4-FFF2-40B4-BE49-F238E27FC236}">
                <a16:creationId xmlns:a16="http://schemas.microsoft.com/office/drawing/2014/main" id="{FE0127E8-E534-40C0-B70A-F951396A8A2B}"/>
              </a:ext>
            </a:extLst>
          </p:cNvPr>
          <p:cNvPicPr>
            <a:picLocks noChangeAspect="1"/>
          </p:cNvPicPr>
          <p:nvPr/>
        </p:nvPicPr>
        <p:blipFill rotWithShape="1">
          <a:blip r:embed="rId6">
            <a:extLst>
              <a:ext uri="{28A0092B-C50C-407E-A947-70E740481C1C}">
                <a14:useLocalDpi xmlns:a14="http://schemas.microsoft.com/office/drawing/2010/main" val="0"/>
              </a:ext>
            </a:extLst>
          </a:blip>
          <a:srcRect l="25553" r="25448"/>
          <a:stretch/>
        </p:blipFill>
        <p:spPr>
          <a:xfrm>
            <a:off x="224590" y="3266405"/>
            <a:ext cx="1731052" cy="3372129"/>
          </a:xfrm>
          <a:prstGeom prst="rect">
            <a:avLst/>
          </a:prstGeom>
        </p:spPr>
      </p:pic>
      <p:pic>
        <p:nvPicPr>
          <p:cNvPr id="16" name="Picture 15" descr="A close up of a bottle&#10;&#10;Description automatically generated">
            <a:extLst>
              <a:ext uri="{FF2B5EF4-FFF2-40B4-BE49-F238E27FC236}">
                <a16:creationId xmlns:a16="http://schemas.microsoft.com/office/drawing/2014/main" id="{1972BAB5-1718-428E-871B-C97430D1EFC6}"/>
              </a:ext>
            </a:extLst>
          </p:cNvPr>
          <p:cNvPicPr>
            <a:picLocks noChangeAspect="1"/>
          </p:cNvPicPr>
          <p:nvPr/>
        </p:nvPicPr>
        <p:blipFill rotWithShape="1">
          <a:blip r:embed="rId7">
            <a:extLst>
              <a:ext uri="{28A0092B-C50C-407E-A947-70E740481C1C}">
                <a14:useLocalDpi xmlns:a14="http://schemas.microsoft.com/office/drawing/2010/main" val="0"/>
              </a:ext>
            </a:extLst>
          </a:blip>
          <a:srcRect l="28468" r="24921"/>
          <a:stretch/>
        </p:blipFill>
        <p:spPr>
          <a:xfrm>
            <a:off x="2162171" y="3266403"/>
            <a:ext cx="1646658" cy="3372131"/>
          </a:xfrm>
          <a:prstGeom prst="rect">
            <a:avLst/>
          </a:prstGeom>
        </p:spPr>
      </p:pic>
      <p:pic>
        <p:nvPicPr>
          <p:cNvPr id="18" name="Picture 17" descr="A close up of a bottle&#10;&#10;Description automatically generated">
            <a:extLst>
              <a:ext uri="{FF2B5EF4-FFF2-40B4-BE49-F238E27FC236}">
                <a16:creationId xmlns:a16="http://schemas.microsoft.com/office/drawing/2014/main" id="{0823F784-9CB7-4C01-A80B-9656D3F4A589}"/>
              </a:ext>
            </a:extLst>
          </p:cNvPr>
          <p:cNvPicPr>
            <a:picLocks noChangeAspect="1"/>
          </p:cNvPicPr>
          <p:nvPr/>
        </p:nvPicPr>
        <p:blipFill rotWithShape="1">
          <a:blip r:embed="rId8">
            <a:extLst>
              <a:ext uri="{28A0092B-C50C-407E-A947-70E740481C1C}">
                <a14:useLocalDpi xmlns:a14="http://schemas.microsoft.com/office/drawing/2010/main" val="0"/>
              </a:ext>
            </a:extLst>
          </a:blip>
          <a:srcRect l="25606" r="25079"/>
          <a:stretch/>
        </p:blipFill>
        <p:spPr>
          <a:xfrm>
            <a:off x="5850458" y="3313967"/>
            <a:ext cx="1717649" cy="3324568"/>
          </a:xfrm>
          <a:prstGeom prst="rect">
            <a:avLst/>
          </a:prstGeom>
        </p:spPr>
      </p:pic>
      <p:pic>
        <p:nvPicPr>
          <p:cNvPr id="20" name="Picture 19" descr="A close up of a bottle&#10;&#10;Description automatically generated">
            <a:extLst>
              <a:ext uri="{FF2B5EF4-FFF2-40B4-BE49-F238E27FC236}">
                <a16:creationId xmlns:a16="http://schemas.microsoft.com/office/drawing/2014/main" id="{FA767A9A-0D3B-4819-8E80-77AE3B59A428}"/>
              </a:ext>
            </a:extLst>
          </p:cNvPr>
          <p:cNvPicPr>
            <a:picLocks noChangeAspect="1"/>
          </p:cNvPicPr>
          <p:nvPr/>
        </p:nvPicPr>
        <p:blipFill rotWithShape="1">
          <a:blip r:embed="rId9">
            <a:extLst>
              <a:ext uri="{28A0092B-C50C-407E-A947-70E740481C1C}">
                <a14:useLocalDpi xmlns:a14="http://schemas.microsoft.com/office/drawing/2010/main" val="0"/>
              </a:ext>
            </a:extLst>
          </a:blip>
          <a:srcRect l="26480" t="-263" r="26910" b="263"/>
          <a:stretch/>
        </p:blipFill>
        <p:spPr>
          <a:xfrm>
            <a:off x="4006315" y="3266405"/>
            <a:ext cx="1646657" cy="3372130"/>
          </a:xfrm>
          <a:prstGeom prst="rect">
            <a:avLst/>
          </a:prstGeom>
        </p:spPr>
      </p:pic>
      <p:grpSp>
        <p:nvGrpSpPr>
          <p:cNvPr id="11" name="Group 10">
            <a:extLst>
              <a:ext uri="{FF2B5EF4-FFF2-40B4-BE49-F238E27FC236}">
                <a16:creationId xmlns:a16="http://schemas.microsoft.com/office/drawing/2014/main" id="{83ABD824-CAB4-4103-89F4-7A28C107C1AC}"/>
              </a:ext>
            </a:extLst>
          </p:cNvPr>
          <p:cNvGrpSpPr/>
          <p:nvPr/>
        </p:nvGrpSpPr>
        <p:grpSpPr>
          <a:xfrm>
            <a:off x="224590" y="203321"/>
            <a:ext cx="11742820" cy="1694746"/>
            <a:chOff x="228601" y="223477"/>
            <a:chExt cx="11742820" cy="1694746"/>
          </a:xfrm>
        </p:grpSpPr>
        <p:grpSp>
          <p:nvGrpSpPr>
            <p:cNvPr id="13" name="Group 12">
              <a:extLst>
                <a:ext uri="{FF2B5EF4-FFF2-40B4-BE49-F238E27FC236}">
                  <a16:creationId xmlns:a16="http://schemas.microsoft.com/office/drawing/2014/main" id="{B622B12A-56D3-4F3C-B5CF-9E405D447362}"/>
                </a:ext>
              </a:extLst>
            </p:cNvPr>
            <p:cNvGrpSpPr/>
            <p:nvPr/>
          </p:nvGrpSpPr>
          <p:grpSpPr>
            <a:xfrm>
              <a:off x="228601" y="223477"/>
              <a:ext cx="11742820" cy="1694746"/>
              <a:chOff x="288758" y="4536460"/>
              <a:chExt cx="11626736" cy="2032782"/>
            </a:xfrm>
            <a:solidFill>
              <a:srgbClr val="4F4F4F"/>
            </a:solidFill>
          </p:grpSpPr>
          <p:sp>
            <p:nvSpPr>
              <p:cNvPr id="15" name="Rectangle 14">
                <a:extLst>
                  <a:ext uri="{FF2B5EF4-FFF2-40B4-BE49-F238E27FC236}">
                    <a16:creationId xmlns:a16="http://schemas.microsoft.com/office/drawing/2014/main" id="{17E78957-798F-4EB3-888E-679BA69D9AC1}"/>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89A881F-802A-4429-BA5C-3049E597EFBF}"/>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ACFCC841-8280-4C6F-86F5-3A73A845E0E6}"/>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itle 1">
            <a:extLst>
              <a:ext uri="{FF2B5EF4-FFF2-40B4-BE49-F238E27FC236}">
                <a16:creationId xmlns:a16="http://schemas.microsoft.com/office/drawing/2014/main" id="{298F6596-C054-4E62-9C78-9CB3E75A6F39}"/>
              </a:ext>
            </a:extLst>
          </p:cNvPr>
          <p:cNvSpPr txBox="1">
            <a:spLocks/>
          </p:cNvSpPr>
          <p:nvPr/>
        </p:nvSpPr>
        <p:spPr>
          <a:xfrm>
            <a:off x="452551" y="219464"/>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Fuel Additives</a:t>
            </a:r>
          </a:p>
        </p:txBody>
      </p:sp>
      <p:pic>
        <p:nvPicPr>
          <p:cNvPr id="6" name="Picture 5" descr="A close up of a sign&#10;&#10;Description automatically generated">
            <a:extLst>
              <a:ext uri="{FF2B5EF4-FFF2-40B4-BE49-F238E27FC236}">
                <a16:creationId xmlns:a16="http://schemas.microsoft.com/office/drawing/2014/main" id="{1D139118-6F30-493B-9CE8-42640538710E}"/>
              </a:ext>
            </a:extLst>
          </p:cNvPr>
          <p:cNvPicPr>
            <a:picLocks noChangeAspect="1"/>
          </p:cNvPicPr>
          <p:nvPr/>
        </p:nvPicPr>
        <p:blipFill rotWithShape="1">
          <a:blip r:embed="rId10">
            <a:extLst>
              <a:ext uri="{28A0092B-C50C-407E-A947-70E740481C1C}">
                <a14:useLocalDpi xmlns:a14="http://schemas.microsoft.com/office/drawing/2010/main" val="0"/>
              </a:ext>
            </a:extLst>
          </a:blip>
          <a:srcRect t="22898" b="23595"/>
          <a:stretch/>
        </p:blipFill>
        <p:spPr>
          <a:xfrm>
            <a:off x="224590" y="2046658"/>
            <a:ext cx="2939428" cy="1071152"/>
          </a:xfrm>
          <a:prstGeom prst="rect">
            <a:avLst/>
          </a:prstGeom>
        </p:spPr>
      </p:pic>
    </p:spTree>
    <p:extLst>
      <p:ext uri="{BB962C8B-B14F-4D97-AF65-F5344CB8AC3E}">
        <p14:creationId xmlns:p14="http://schemas.microsoft.com/office/powerpoint/2010/main" val="2513873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flowchart&#10;&#10;Description automatically generated">
            <a:extLst>
              <a:ext uri="{FF2B5EF4-FFF2-40B4-BE49-F238E27FC236}">
                <a16:creationId xmlns:a16="http://schemas.microsoft.com/office/drawing/2014/main" id="{083968E7-2FFB-F9A2-154A-CF2BFC6BB3B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5467847" cy="6874735"/>
          </a:xfrm>
        </p:spPr>
      </p:pic>
      <p:pic>
        <p:nvPicPr>
          <p:cNvPr id="9" name="Picture 8" descr="A diagram of a flowchart&#10;&#10;Description automatically generated">
            <a:extLst>
              <a:ext uri="{FF2B5EF4-FFF2-40B4-BE49-F238E27FC236}">
                <a16:creationId xmlns:a16="http://schemas.microsoft.com/office/drawing/2014/main" id="{07653DAF-2A41-652E-5BD3-6E5E1A4938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1626" y="0"/>
            <a:ext cx="5363502" cy="6858000"/>
          </a:xfrm>
          <a:prstGeom prst="rect">
            <a:avLst/>
          </a:prstGeom>
        </p:spPr>
      </p:pic>
      <p:grpSp>
        <p:nvGrpSpPr>
          <p:cNvPr id="2" name="Group 1">
            <a:extLst>
              <a:ext uri="{FF2B5EF4-FFF2-40B4-BE49-F238E27FC236}">
                <a16:creationId xmlns:a16="http://schemas.microsoft.com/office/drawing/2014/main" id="{B1FA3480-826A-2977-3865-C2C1A791B10D}"/>
              </a:ext>
            </a:extLst>
          </p:cNvPr>
          <p:cNvGrpSpPr/>
          <p:nvPr/>
        </p:nvGrpSpPr>
        <p:grpSpPr>
          <a:xfrm rot="5400000">
            <a:off x="2696951" y="2658083"/>
            <a:ext cx="6874736" cy="1558572"/>
            <a:chOff x="228601" y="223477"/>
            <a:chExt cx="11742820" cy="1694746"/>
          </a:xfrm>
        </p:grpSpPr>
        <p:grpSp>
          <p:nvGrpSpPr>
            <p:cNvPr id="3" name="Group 2">
              <a:extLst>
                <a:ext uri="{FF2B5EF4-FFF2-40B4-BE49-F238E27FC236}">
                  <a16:creationId xmlns:a16="http://schemas.microsoft.com/office/drawing/2014/main" id="{C570EDE7-BD12-14A5-A1E8-5B59C0E8C2B6}"/>
                </a:ext>
              </a:extLst>
            </p:cNvPr>
            <p:cNvGrpSpPr/>
            <p:nvPr/>
          </p:nvGrpSpPr>
          <p:grpSpPr>
            <a:xfrm>
              <a:off x="228601" y="223477"/>
              <a:ext cx="11742820" cy="1694746"/>
              <a:chOff x="288758" y="4536460"/>
              <a:chExt cx="11626736" cy="2032782"/>
            </a:xfrm>
            <a:solidFill>
              <a:srgbClr val="4F4F4F"/>
            </a:solidFill>
          </p:grpSpPr>
          <p:sp>
            <p:nvSpPr>
              <p:cNvPr id="6" name="Rectangle 5">
                <a:extLst>
                  <a:ext uri="{FF2B5EF4-FFF2-40B4-BE49-F238E27FC236}">
                    <a16:creationId xmlns:a16="http://schemas.microsoft.com/office/drawing/2014/main" id="{94910E0C-0FA2-357D-016F-04574221BDFD}"/>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D9596C3-C72D-AC7C-54EA-8F59E6BE9555}"/>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en-US" sz="2600" dirty="0"/>
                  <a:t>T</a:t>
                </a:r>
              </a:p>
              <a:p>
                <a:pPr algn="ctr"/>
                <a:r>
                  <a:rPr lang="en-US" sz="2600" dirty="0"/>
                  <a:t>R</a:t>
                </a:r>
              </a:p>
              <a:p>
                <a:pPr algn="ctr"/>
                <a:r>
                  <a:rPr lang="en-US" sz="2600" dirty="0"/>
                  <a:t>O</a:t>
                </a:r>
              </a:p>
              <a:p>
                <a:pPr algn="ctr"/>
                <a:r>
                  <a:rPr lang="en-US" sz="2600" dirty="0"/>
                  <a:t>U</a:t>
                </a:r>
              </a:p>
              <a:p>
                <a:pPr algn="ctr"/>
                <a:r>
                  <a:rPr lang="en-US" sz="2600" dirty="0"/>
                  <a:t>B</a:t>
                </a:r>
              </a:p>
              <a:p>
                <a:pPr algn="ctr"/>
                <a:r>
                  <a:rPr lang="en-US" sz="2600" dirty="0"/>
                  <a:t>L</a:t>
                </a:r>
              </a:p>
              <a:p>
                <a:pPr algn="ctr"/>
                <a:r>
                  <a:rPr lang="en-US" sz="2600" dirty="0"/>
                  <a:t>E</a:t>
                </a:r>
              </a:p>
              <a:p>
                <a:pPr algn="ctr"/>
                <a:endParaRPr lang="en-US" sz="2600" dirty="0"/>
              </a:p>
              <a:p>
                <a:pPr algn="ctr"/>
                <a:r>
                  <a:rPr lang="en-US" sz="2600" dirty="0"/>
                  <a:t>S</a:t>
                </a:r>
              </a:p>
              <a:p>
                <a:pPr algn="ctr"/>
                <a:r>
                  <a:rPr lang="en-US" sz="2600" dirty="0"/>
                  <a:t>H</a:t>
                </a:r>
              </a:p>
              <a:p>
                <a:pPr algn="ctr"/>
                <a:r>
                  <a:rPr lang="en-US" sz="2600" dirty="0"/>
                  <a:t>O</a:t>
                </a:r>
              </a:p>
              <a:p>
                <a:pPr algn="ctr"/>
                <a:r>
                  <a:rPr lang="en-US" sz="2600" dirty="0"/>
                  <a:t>O</a:t>
                </a:r>
              </a:p>
              <a:p>
                <a:pPr algn="ctr"/>
                <a:r>
                  <a:rPr lang="en-US" sz="2600" dirty="0"/>
                  <a:t>T</a:t>
                </a:r>
              </a:p>
              <a:p>
                <a:pPr algn="ctr"/>
                <a:r>
                  <a:rPr lang="en-US" sz="2600" dirty="0"/>
                  <a:t>I</a:t>
                </a:r>
              </a:p>
              <a:p>
                <a:pPr algn="ctr"/>
                <a:r>
                  <a:rPr lang="en-US" sz="2600" dirty="0"/>
                  <a:t>N</a:t>
                </a:r>
              </a:p>
              <a:p>
                <a:pPr algn="ctr"/>
                <a:r>
                  <a:rPr lang="en-US" sz="2600" dirty="0"/>
                  <a:t>G</a:t>
                </a:r>
              </a:p>
              <a:p>
                <a:pPr algn="ctr"/>
                <a:endParaRPr lang="en-US" sz="2600" dirty="0"/>
              </a:p>
            </p:txBody>
          </p:sp>
        </p:grpSp>
        <p:cxnSp>
          <p:nvCxnSpPr>
            <p:cNvPr id="4" name="Straight Connector 3">
              <a:extLst>
                <a:ext uri="{FF2B5EF4-FFF2-40B4-BE49-F238E27FC236}">
                  <a16:creationId xmlns:a16="http://schemas.microsoft.com/office/drawing/2014/main" id="{BA7843C8-57A2-E76A-4613-AFB210DE6FF7}"/>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638842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screenshot of a cell phone&#10;&#10;Description automatically generated">
            <a:extLst>
              <a:ext uri="{FF2B5EF4-FFF2-40B4-BE49-F238E27FC236}">
                <a16:creationId xmlns:a16="http://schemas.microsoft.com/office/drawing/2014/main" id="{C01553A8-F9D3-4142-B167-5EF3EFB84A8C}"/>
              </a:ext>
            </a:extLst>
          </p:cNvPr>
          <p:cNvPicPr>
            <a:picLocks noChangeAspect="1"/>
          </p:cNvPicPr>
          <p:nvPr/>
        </p:nvPicPr>
        <p:blipFill rotWithShape="1">
          <a:blip r:embed="rId3">
            <a:extLst>
              <a:ext uri="{28A0092B-C50C-407E-A947-70E740481C1C}">
                <a14:useLocalDpi xmlns:a14="http://schemas.microsoft.com/office/drawing/2010/main" val="0"/>
              </a:ext>
            </a:extLst>
          </a:blip>
          <a:srcRect l="373" t="972"/>
          <a:stretch/>
        </p:blipFill>
        <p:spPr>
          <a:xfrm>
            <a:off x="520612" y="66674"/>
            <a:ext cx="5280874" cy="6791325"/>
          </a:xfrm>
          <a:prstGeom prst="rect">
            <a:avLst/>
          </a:prstGeom>
        </p:spPr>
      </p:pic>
      <p:pic>
        <p:nvPicPr>
          <p:cNvPr id="14" name="Picture 13" descr="A screenshot of a cell phone&#10;&#10;Description automatically generated">
            <a:extLst>
              <a:ext uri="{FF2B5EF4-FFF2-40B4-BE49-F238E27FC236}">
                <a16:creationId xmlns:a16="http://schemas.microsoft.com/office/drawing/2014/main" id="{B4B158FD-9111-4B76-9BC3-FFF4514BA55D}"/>
              </a:ext>
            </a:extLst>
          </p:cNvPr>
          <p:cNvPicPr>
            <a:picLocks noChangeAspect="1"/>
          </p:cNvPicPr>
          <p:nvPr/>
        </p:nvPicPr>
        <p:blipFill rotWithShape="1">
          <a:blip r:embed="rId4">
            <a:extLst>
              <a:ext uri="{28A0092B-C50C-407E-A947-70E740481C1C}">
                <a14:useLocalDpi xmlns:a14="http://schemas.microsoft.com/office/drawing/2010/main" val="0"/>
              </a:ext>
            </a:extLst>
          </a:blip>
          <a:srcRect l="1271" t="972" r="-1"/>
          <a:stretch/>
        </p:blipFill>
        <p:spPr>
          <a:xfrm>
            <a:off x="6390515" y="66674"/>
            <a:ext cx="5213763" cy="6791326"/>
          </a:xfrm>
          <a:prstGeom prst="rect">
            <a:avLst/>
          </a:prstGeom>
        </p:spPr>
      </p:pic>
    </p:spTree>
    <p:extLst>
      <p:ext uri="{BB962C8B-B14F-4D97-AF65-F5344CB8AC3E}">
        <p14:creationId xmlns:p14="http://schemas.microsoft.com/office/powerpoint/2010/main" val="58127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C1C42ED-AD15-44CD-B629-DD74B47E7EB9}"/>
              </a:ext>
            </a:extLst>
          </p:cNvPr>
          <p:cNvGrpSpPr/>
          <p:nvPr/>
        </p:nvGrpSpPr>
        <p:grpSpPr>
          <a:xfrm>
            <a:off x="224590" y="203321"/>
            <a:ext cx="11742820" cy="1694746"/>
            <a:chOff x="228601" y="223477"/>
            <a:chExt cx="11742820" cy="1694746"/>
          </a:xfrm>
        </p:grpSpPr>
        <p:grpSp>
          <p:nvGrpSpPr>
            <p:cNvPr id="6" name="Group 5">
              <a:extLst>
                <a:ext uri="{FF2B5EF4-FFF2-40B4-BE49-F238E27FC236}">
                  <a16:creationId xmlns:a16="http://schemas.microsoft.com/office/drawing/2014/main" id="{7B4328E7-559D-41B8-8783-07649330BD55}"/>
                </a:ext>
              </a:extLst>
            </p:cNvPr>
            <p:cNvGrpSpPr/>
            <p:nvPr/>
          </p:nvGrpSpPr>
          <p:grpSpPr>
            <a:xfrm>
              <a:off x="228601" y="223477"/>
              <a:ext cx="11742820" cy="1694746"/>
              <a:chOff x="288758" y="4536460"/>
              <a:chExt cx="11626736" cy="2032782"/>
            </a:xfrm>
            <a:solidFill>
              <a:srgbClr val="4F4F4F"/>
            </a:solidFill>
          </p:grpSpPr>
          <p:sp>
            <p:nvSpPr>
              <p:cNvPr id="8" name="Rectangle 7">
                <a:extLst>
                  <a:ext uri="{FF2B5EF4-FFF2-40B4-BE49-F238E27FC236}">
                    <a16:creationId xmlns:a16="http://schemas.microsoft.com/office/drawing/2014/main" id="{E70B55A1-73AC-4397-BB83-2F396DD95B8A}"/>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377A80-6F53-4F3C-9741-6342C3838187}"/>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Connector 6">
              <a:extLst>
                <a:ext uri="{FF2B5EF4-FFF2-40B4-BE49-F238E27FC236}">
                  <a16:creationId xmlns:a16="http://schemas.microsoft.com/office/drawing/2014/main" id="{02A17B88-4BBE-48D5-9E4E-E9EE94DDC870}"/>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a16="http://schemas.microsoft.com/office/drawing/2014/main" id="{2ED0F518-54D3-4B99-8F6D-9A1F166F16A6}"/>
              </a:ext>
            </a:extLst>
          </p:cNvPr>
          <p:cNvSpPr txBox="1">
            <a:spLocks/>
          </p:cNvSpPr>
          <p:nvPr/>
        </p:nvSpPr>
        <p:spPr>
          <a:xfrm>
            <a:off x="452551" y="219464"/>
            <a:ext cx="1124952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chemeClr val="bg1"/>
                </a:solidFill>
              </a:rPr>
              <a:t>Round Above Ground Storage Tanks</a:t>
            </a:r>
          </a:p>
          <a:p>
            <a:pPr algn="ctr"/>
            <a:r>
              <a:rPr lang="en-US" sz="4200" b="1" dirty="0">
                <a:solidFill>
                  <a:schemeClr val="bg1"/>
                </a:solidFill>
              </a:rPr>
              <a:t>(Vertical)</a:t>
            </a:r>
          </a:p>
        </p:txBody>
      </p:sp>
      <p:pic>
        <p:nvPicPr>
          <p:cNvPr id="1026" name="Picture 2">
            <a:extLst>
              <a:ext uri="{FF2B5EF4-FFF2-40B4-BE49-F238E27FC236}">
                <a16:creationId xmlns:a16="http://schemas.microsoft.com/office/drawing/2014/main" id="{2B97270E-0D7A-C475-C20F-2E118363F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551" y="2034868"/>
            <a:ext cx="3404153" cy="45388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Vertical Storage Tanks | Large Storage Tanks | STAFCO">
            <a:extLst>
              <a:ext uri="{FF2B5EF4-FFF2-40B4-BE49-F238E27FC236}">
                <a16:creationId xmlns:a16="http://schemas.microsoft.com/office/drawing/2014/main" id="{25BD1B12-A6BD-3EA6-5B0B-28C3BE5F51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442" y="2191015"/>
            <a:ext cx="3282812" cy="43827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Newberry Double Wall Vertical Tank (UL142) - 8000 Gallon | TankAndBarrel.com">
            <a:extLst>
              <a:ext uri="{FF2B5EF4-FFF2-40B4-BE49-F238E27FC236}">
                <a16:creationId xmlns:a16="http://schemas.microsoft.com/office/drawing/2014/main" id="{B3CD06CB-E8F5-3EEB-48A3-834ECBE342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6992" y="2763689"/>
            <a:ext cx="4478420" cy="33588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80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HEV1692019316587">
            <a:extLst>
              <a:ext uri="{FF2B5EF4-FFF2-40B4-BE49-F238E27FC236}">
                <a16:creationId xmlns:a16="http://schemas.microsoft.com/office/drawing/2014/main" id="{9D0538A2-B523-E7B6-AC34-EEF3A907C6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4877" y="1374933"/>
            <a:ext cx="10300467" cy="3178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13880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12F00-F7DC-2EB4-CA28-92337ADA8C58}"/>
              </a:ext>
            </a:extLst>
          </p:cNvPr>
          <p:cNvSpPr>
            <a:spLocks noGrp="1"/>
          </p:cNvSpPr>
          <p:nvPr>
            <p:ph type="title"/>
          </p:nvPr>
        </p:nvSpPr>
        <p:spPr/>
        <p:txBody>
          <a:bodyPr/>
          <a:lstStyle/>
          <a:p>
            <a:r>
              <a:rPr lang="en-US" dirty="0"/>
              <a:t>Additional Information and Resources</a:t>
            </a:r>
          </a:p>
        </p:txBody>
      </p:sp>
      <p:pic>
        <p:nvPicPr>
          <p:cNvPr id="9" name="Content Placeholder 8">
            <a:extLst>
              <a:ext uri="{FF2B5EF4-FFF2-40B4-BE49-F238E27FC236}">
                <a16:creationId xmlns:a16="http://schemas.microsoft.com/office/drawing/2014/main" id="{D9AF9230-DF8A-D5B6-AFFB-87FE7568BE10}"/>
              </a:ext>
            </a:extLst>
          </p:cNvPr>
          <p:cNvPicPr>
            <a:picLocks noGrp="1" noChangeAspect="1"/>
          </p:cNvPicPr>
          <p:nvPr>
            <p:ph idx="1"/>
          </p:nvPr>
        </p:nvPicPr>
        <p:blipFill>
          <a:blip r:embed="rId2"/>
          <a:stretch>
            <a:fillRect/>
          </a:stretch>
        </p:blipFill>
        <p:spPr>
          <a:xfrm>
            <a:off x="3747760" y="2148423"/>
            <a:ext cx="4696480" cy="3705742"/>
          </a:xfrm>
        </p:spPr>
      </p:pic>
    </p:spTree>
    <p:extLst>
      <p:ext uri="{BB962C8B-B14F-4D97-AF65-F5344CB8AC3E}">
        <p14:creationId xmlns:p14="http://schemas.microsoft.com/office/powerpoint/2010/main" val="25553072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3">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6EC39A6D-F8BE-4B37-B3D4-AF204BADCBAB}"/>
              </a:ext>
            </a:extLst>
          </p:cNvPr>
          <p:cNvPicPr>
            <a:picLocks noChangeAspect="1"/>
          </p:cNvPicPr>
          <p:nvPr/>
        </p:nvPicPr>
        <p:blipFill rotWithShape="1">
          <a:blip r:embed="rId3">
            <a:extLst>
              <a:ext uri="{28A0092B-C50C-407E-A947-70E740481C1C}">
                <a14:useLocalDpi xmlns:a14="http://schemas.microsoft.com/office/drawing/2010/main" val="0"/>
              </a:ext>
            </a:extLst>
          </a:blip>
          <a:srcRect b="3959"/>
          <a:stretch/>
        </p:blipFill>
        <p:spPr>
          <a:xfrm>
            <a:off x="1101020" y="2043222"/>
            <a:ext cx="9951041" cy="2771555"/>
          </a:xfrm>
          <a:prstGeom prst="rect">
            <a:avLst/>
          </a:prstGeom>
        </p:spPr>
      </p:pic>
      <p:sp>
        <p:nvSpPr>
          <p:cNvPr id="15" name="TextBox 14">
            <a:extLst>
              <a:ext uri="{FF2B5EF4-FFF2-40B4-BE49-F238E27FC236}">
                <a16:creationId xmlns:a16="http://schemas.microsoft.com/office/drawing/2014/main" id="{9FECB8C8-AE7F-4230-B258-8C6E4789AD07}"/>
              </a:ext>
            </a:extLst>
          </p:cNvPr>
          <p:cNvSpPr txBox="1"/>
          <p:nvPr/>
        </p:nvSpPr>
        <p:spPr>
          <a:xfrm>
            <a:off x="624008" y="5008789"/>
            <a:ext cx="10905067" cy="769441"/>
          </a:xfrm>
          <a:prstGeom prst="rect">
            <a:avLst/>
          </a:prstGeom>
          <a:noFill/>
        </p:spPr>
        <p:txBody>
          <a:bodyPr wrap="square" rtlCol="0">
            <a:spAutoFit/>
          </a:bodyPr>
          <a:lstStyle/>
          <a:p>
            <a:pPr algn="ctr"/>
            <a:r>
              <a:rPr lang="en-US" sz="4400" dirty="0"/>
              <a:t>We Really Appreciate Your Business!</a:t>
            </a:r>
          </a:p>
        </p:txBody>
      </p:sp>
      <p:sp>
        <p:nvSpPr>
          <p:cNvPr id="19" name="TextBox 18">
            <a:extLst>
              <a:ext uri="{FF2B5EF4-FFF2-40B4-BE49-F238E27FC236}">
                <a16:creationId xmlns:a16="http://schemas.microsoft.com/office/drawing/2014/main" id="{A90BD3FE-425C-4D9C-BB3F-771DA7C87EC8}"/>
              </a:ext>
            </a:extLst>
          </p:cNvPr>
          <p:cNvSpPr txBox="1"/>
          <p:nvPr/>
        </p:nvSpPr>
        <p:spPr>
          <a:xfrm>
            <a:off x="643466" y="1022062"/>
            <a:ext cx="10905067" cy="769441"/>
          </a:xfrm>
          <a:prstGeom prst="rect">
            <a:avLst/>
          </a:prstGeom>
          <a:noFill/>
        </p:spPr>
        <p:txBody>
          <a:bodyPr wrap="square" rtlCol="0">
            <a:spAutoFit/>
          </a:bodyPr>
          <a:lstStyle/>
          <a:p>
            <a:pPr algn="ctr"/>
            <a:r>
              <a:rPr lang="en-US" sz="4400" dirty="0"/>
              <a:t>Thank You!</a:t>
            </a:r>
          </a:p>
        </p:txBody>
      </p:sp>
    </p:spTree>
    <p:extLst>
      <p:ext uri="{BB962C8B-B14F-4D97-AF65-F5344CB8AC3E}">
        <p14:creationId xmlns:p14="http://schemas.microsoft.com/office/powerpoint/2010/main" val="2005681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C1C42ED-AD15-44CD-B629-DD74B47E7EB9}"/>
              </a:ext>
            </a:extLst>
          </p:cNvPr>
          <p:cNvGrpSpPr/>
          <p:nvPr/>
        </p:nvGrpSpPr>
        <p:grpSpPr>
          <a:xfrm>
            <a:off x="224590" y="203321"/>
            <a:ext cx="11742820" cy="1694746"/>
            <a:chOff x="228601" y="223477"/>
            <a:chExt cx="11742820" cy="1694746"/>
          </a:xfrm>
        </p:grpSpPr>
        <p:grpSp>
          <p:nvGrpSpPr>
            <p:cNvPr id="6" name="Group 5">
              <a:extLst>
                <a:ext uri="{FF2B5EF4-FFF2-40B4-BE49-F238E27FC236}">
                  <a16:creationId xmlns:a16="http://schemas.microsoft.com/office/drawing/2014/main" id="{7B4328E7-559D-41B8-8783-07649330BD55}"/>
                </a:ext>
              </a:extLst>
            </p:cNvPr>
            <p:cNvGrpSpPr/>
            <p:nvPr/>
          </p:nvGrpSpPr>
          <p:grpSpPr>
            <a:xfrm>
              <a:off x="228601" y="223477"/>
              <a:ext cx="11742820" cy="1694746"/>
              <a:chOff x="288758" y="4536460"/>
              <a:chExt cx="11626736" cy="2032782"/>
            </a:xfrm>
            <a:solidFill>
              <a:srgbClr val="4F4F4F"/>
            </a:solidFill>
          </p:grpSpPr>
          <p:sp>
            <p:nvSpPr>
              <p:cNvPr id="8" name="Rectangle 7">
                <a:extLst>
                  <a:ext uri="{FF2B5EF4-FFF2-40B4-BE49-F238E27FC236}">
                    <a16:creationId xmlns:a16="http://schemas.microsoft.com/office/drawing/2014/main" id="{E70B55A1-73AC-4397-BB83-2F396DD95B8A}"/>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377A80-6F53-4F3C-9741-6342C3838187}"/>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Connector 6">
              <a:extLst>
                <a:ext uri="{FF2B5EF4-FFF2-40B4-BE49-F238E27FC236}">
                  <a16:creationId xmlns:a16="http://schemas.microsoft.com/office/drawing/2014/main" id="{02A17B88-4BBE-48D5-9E4E-E9EE94DDC870}"/>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a16="http://schemas.microsoft.com/office/drawing/2014/main" id="{2ED0F518-54D3-4B99-8F6D-9A1F166F16A6}"/>
              </a:ext>
            </a:extLst>
          </p:cNvPr>
          <p:cNvSpPr txBox="1">
            <a:spLocks/>
          </p:cNvSpPr>
          <p:nvPr/>
        </p:nvSpPr>
        <p:spPr>
          <a:xfrm>
            <a:off x="452551" y="219464"/>
            <a:ext cx="112495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chemeClr val="bg1"/>
                </a:solidFill>
              </a:rPr>
              <a:t>Fuel Cube</a:t>
            </a:r>
          </a:p>
        </p:txBody>
      </p:sp>
      <p:pic>
        <p:nvPicPr>
          <p:cNvPr id="18" name="Picture 17" descr="A machine on the counter&#10;&#10;Description automatically generated">
            <a:extLst>
              <a:ext uri="{FF2B5EF4-FFF2-40B4-BE49-F238E27FC236}">
                <a16:creationId xmlns:a16="http://schemas.microsoft.com/office/drawing/2014/main" id="{701262CF-4FDB-4AB3-B1FB-6537896E9B09}"/>
              </a:ext>
            </a:extLst>
          </p:cNvPr>
          <p:cNvPicPr>
            <a:picLocks noChangeAspect="1"/>
          </p:cNvPicPr>
          <p:nvPr/>
        </p:nvPicPr>
        <p:blipFill rotWithShape="1">
          <a:blip r:embed="rId3">
            <a:extLst>
              <a:ext uri="{28A0092B-C50C-407E-A947-70E740481C1C}">
                <a14:useLocalDpi xmlns:a14="http://schemas.microsoft.com/office/drawing/2010/main" val="0"/>
              </a:ext>
            </a:extLst>
          </a:blip>
          <a:srcRect l="16862" t="4930" r="10171" b="38635"/>
          <a:stretch/>
        </p:blipFill>
        <p:spPr>
          <a:xfrm>
            <a:off x="312684" y="2022437"/>
            <a:ext cx="2328462" cy="1335918"/>
          </a:xfrm>
          <a:prstGeom prst="rect">
            <a:avLst/>
          </a:prstGeom>
          <a:ln>
            <a:noFill/>
          </a:ln>
          <a:effectLst>
            <a:outerShdw blurRad="190500" algn="tl" rotWithShape="0">
              <a:srgbClr val="000000">
                <a:alpha val="70000"/>
              </a:srgbClr>
            </a:outerShdw>
          </a:effectLst>
        </p:spPr>
      </p:pic>
      <p:grpSp>
        <p:nvGrpSpPr>
          <p:cNvPr id="46" name="Group 45">
            <a:extLst>
              <a:ext uri="{FF2B5EF4-FFF2-40B4-BE49-F238E27FC236}">
                <a16:creationId xmlns:a16="http://schemas.microsoft.com/office/drawing/2014/main" id="{0BE0885B-0905-481C-958F-5C387C97EC10}"/>
              </a:ext>
            </a:extLst>
          </p:cNvPr>
          <p:cNvGrpSpPr/>
          <p:nvPr/>
        </p:nvGrpSpPr>
        <p:grpSpPr>
          <a:xfrm>
            <a:off x="9349406" y="2022437"/>
            <a:ext cx="2352670" cy="1352826"/>
            <a:chOff x="9349406" y="2022437"/>
            <a:chExt cx="2352670" cy="1352826"/>
          </a:xfrm>
        </p:grpSpPr>
        <p:pic>
          <p:nvPicPr>
            <p:cNvPr id="13" name="Picture 12" descr="A picture containing sitting, white, table, sink&#10;&#10;Description automatically generated">
              <a:extLst>
                <a:ext uri="{FF2B5EF4-FFF2-40B4-BE49-F238E27FC236}">
                  <a16:creationId xmlns:a16="http://schemas.microsoft.com/office/drawing/2014/main" id="{51B7EE8C-83DD-482D-8C01-5366E33C6698}"/>
                </a:ext>
              </a:extLst>
            </p:cNvPr>
            <p:cNvPicPr>
              <a:picLocks noChangeAspect="1"/>
            </p:cNvPicPr>
            <p:nvPr/>
          </p:nvPicPr>
          <p:blipFill rotWithShape="1">
            <a:blip r:embed="rId4">
              <a:extLst>
                <a:ext uri="{28A0092B-C50C-407E-A947-70E740481C1C}">
                  <a14:useLocalDpi xmlns:a14="http://schemas.microsoft.com/office/drawing/2010/main" val="0"/>
                </a:ext>
              </a:extLst>
            </a:blip>
            <a:srcRect t="8419" b="14912"/>
            <a:stretch/>
          </p:blipFill>
          <p:spPr>
            <a:xfrm>
              <a:off x="9349406" y="2022437"/>
              <a:ext cx="2352670" cy="1352826"/>
            </a:xfrm>
            <a:prstGeom prst="rect">
              <a:avLst/>
            </a:prstGeom>
            <a:scene3d>
              <a:camera prst="orthographicFront"/>
              <a:lightRig rig="threePt" dir="t"/>
            </a:scene3d>
            <a:sp3d>
              <a:bevelT/>
            </a:sp3d>
          </p:spPr>
        </p:pic>
        <p:sp>
          <p:nvSpPr>
            <p:cNvPr id="23" name="TextBox 22">
              <a:extLst>
                <a:ext uri="{FF2B5EF4-FFF2-40B4-BE49-F238E27FC236}">
                  <a16:creationId xmlns:a16="http://schemas.microsoft.com/office/drawing/2014/main" id="{725AFD5B-8142-4726-BC26-64CEFB24E044}"/>
                </a:ext>
              </a:extLst>
            </p:cNvPr>
            <p:cNvSpPr txBox="1"/>
            <p:nvPr/>
          </p:nvSpPr>
          <p:spPr>
            <a:xfrm>
              <a:off x="9582150" y="2375864"/>
              <a:ext cx="1017593" cy="461665"/>
            </a:xfrm>
            <a:prstGeom prst="rect">
              <a:avLst/>
            </a:prstGeom>
            <a:noFill/>
            <a:scene3d>
              <a:camera prst="orthographicFront"/>
              <a:lightRig rig="threePt" dir="t"/>
            </a:scene3d>
            <a:sp3d>
              <a:bevelT/>
            </a:sp3d>
          </p:spPr>
          <p:txBody>
            <a:bodyPr wrap="square" rtlCol="0" anchor="ctr">
              <a:spAutoFit/>
            </a:bodyPr>
            <a:lstStyle/>
            <a:p>
              <a:pPr algn="ctr"/>
              <a:r>
                <a:rPr lang="en-US" sz="1200" b="1" dirty="0"/>
                <a:t>Emergency</a:t>
              </a:r>
            </a:p>
            <a:p>
              <a:pPr algn="ctr"/>
              <a:r>
                <a:rPr lang="en-US" sz="1200" b="1" dirty="0"/>
                <a:t>Vents</a:t>
              </a:r>
            </a:p>
          </p:txBody>
        </p:sp>
        <p:grpSp>
          <p:nvGrpSpPr>
            <p:cNvPr id="34" name="Group 33">
              <a:extLst>
                <a:ext uri="{FF2B5EF4-FFF2-40B4-BE49-F238E27FC236}">
                  <a16:creationId xmlns:a16="http://schemas.microsoft.com/office/drawing/2014/main" id="{83698337-0176-406E-BFC3-FEEE37DB8444}"/>
                </a:ext>
              </a:extLst>
            </p:cNvPr>
            <p:cNvGrpSpPr/>
            <p:nvPr/>
          </p:nvGrpSpPr>
          <p:grpSpPr>
            <a:xfrm>
              <a:off x="10599743" y="2389512"/>
              <a:ext cx="427648" cy="340039"/>
              <a:chOff x="10599743" y="2389512"/>
              <a:chExt cx="427648" cy="340039"/>
            </a:xfrm>
          </p:grpSpPr>
          <p:cxnSp>
            <p:nvCxnSpPr>
              <p:cNvPr id="25" name="Straight Arrow Connector 24">
                <a:extLst>
                  <a:ext uri="{FF2B5EF4-FFF2-40B4-BE49-F238E27FC236}">
                    <a16:creationId xmlns:a16="http://schemas.microsoft.com/office/drawing/2014/main" id="{68F62279-F4A2-4E68-B810-98FB985A2BD3}"/>
                  </a:ext>
                </a:extLst>
              </p:cNvPr>
              <p:cNvCxnSpPr>
                <a:cxnSpLocks/>
              </p:cNvCxnSpPr>
              <p:nvPr/>
            </p:nvCxnSpPr>
            <p:spPr>
              <a:xfrm flipV="1">
                <a:off x="10599743" y="2389512"/>
                <a:ext cx="350311" cy="230832"/>
              </a:xfrm>
              <a:prstGeom prst="straightConnector1">
                <a:avLst/>
              </a:prstGeom>
              <a:ln w="9525">
                <a:solidFill>
                  <a:schemeClr val="tx1"/>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FDB5525-BCAE-4A5A-8DCE-E58547D36C15}"/>
                  </a:ext>
                </a:extLst>
              </p:cNvPr>
              <p:cNvCxnSpPr>
                <a:cxnSpLocks/>
              </p:cNvCxnSpPr>
              <p:nvPr/>
            </p:nvCxnSpPr>
            <p:spPr>
              <a:xfrm>
                <a:off x="10599743" y="2620344"/>
                <a:ext cx="427648" cy="109207"/>
              </a:xfrm>
              <a:prstGeom prst="straightConnector1">
                <a:avLst/>
              </a:prstGeom>
              <a:ln w="9525">
                <a:solidFill>
                  <a:schemeClr val="tx1"/>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grpSp>
      <p:grpSp>
        <p:nvGrpSpPr>
          <p:cNvPr id="45" name="Group 44">
            <a:extLst>
              <a:ext uri="{FF2B5EF4-FFF2-40B4-BE49-F238E27FC236}">
                <a16:creationId xmlns:a16="http://schemas.microsoft.com/office/drawing/2014/main" id="{6DEC0641-8CBA-40F8-B754-986BF950C779}"/>
              </a:ext>
            </a:extLst>
          </p:cNvPr>
          <p:cNvGrpSpPr/>
          <p:nvPr/>
        </p:nvGrpSpPr>
        <p:grpSpPr>
          <a:xfrm>
            <a:off x="9368588" y="3482738"/>
            <a:ext cx="2333487" cy="3111316"/>
            <a:chOff x="9368588" y="3482738"/>
            <a:chExt cx="2333487" cy="3111316"/>
          </a:xfrm>
          <a:scene3d>
            <a:camera prst="orthographicFront">
              <a:rot lat="0" lon="0" rev="0"/>
            </a:camera>
            <a:lightRig rig="glow" dir="t">
              <a:rot lat="0" lon="0" rev="14100000"/>
            </a:lightRig>
          </a:scene3d>
        </p:grpSpPr>
        <p:pic>
          <p:nvPicPr>
            <p:cNvPr id="3" name="Picture 2" descr="A picture containing building, sitting, small, white&#10;&#10;Description automatically generated">
              <a:extLst>
                <a:ext uri="{FF2B5EF4-FFF2-40B4-BE49-F238E27FC236}">
                  <a16:creationId xmlns:a16="http://schemas.microsoft.com/office/drawing/2014/main" id="{20C90E2C-3977-4843-906A-FA7ADFB6EA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979674" y="3871652"/>
              <a:ext cx="3111316" cy="2333487"/>
            </a:xfrm>
            <a:prstGeom prst="rect">
              <a:avLst/>
            </a:prstGeom>
            <a:ln>
              <a:noFill/>
            </a:ln>
            <a:effectLst/>
            <a:sp3d prstMaterial="softEdge">
              <a:bevelT w="127000" prst="artDeco"/>
            </a:sp3d>
          </p:spPr>
        </p:pic>
        <p:sp>
          <p:nvSpPr>
            <p:cNvPr id="21" name="TextBox 20">
              <a:extLst>
                <a:ext uri="{FF2B5EF4-FFF2-40B4-BE49-F238E27FC236}">
                  <a16:creationId xmlns:a16="http://schemas.microsoft.com/office/drawing/2014/main" id="{DE8FD1EE-6D57-4BF0-A363-85D49540AD88}"/>
                </a:ext>
              </a:extLst>
            </p:cNvPr>
            <p:cNvSpPr txBox="1"/>
            <p:nvPr/>
          </p:nvSpPr>
          <p:spPr>
            <a:xfrm>
              <a:off x="9934576" y="5283251"/>
              <a:ext cx="1381124" cy="276999"/>
            </a:xfrm>
            <a:prstGeom prst="rect">
              <a:avLst/>
            </a:prstGeom>
            <a:noFill/>
            <a:ln>
              <a:noFill/>
            </a:ln>
            <a:effectLst/>
            <a:sp3d prstMaterial="softEdge">
              <a:bevelT w="127000" prst="artDeco"/>
            </a:sp3d>
          </p:spPr>
          <p:txBody>
            <a:bodyPr wrap="square" rtlCol="0" anchor="ctr">
              <a:spAutoFit/>
            </a:bodyPr>
            <a:lstStyle/>
            <a:p>
              <a:r>
                <a:rPr lang="en-US" sz="1200" b="1" dirty="0"/>
                <a:t>Forklift Pockets</a:t>
              </a:r>
            </a:p>
          </p:txBody>
        </p:sp>
        <p:cxnSp>
          <p:nvCxnSpPr>
            <p:cNvPr id="36" name="Straight Arrow Connector 35">
              <a:extLst>
                <a:ext uri="{FF2B5EF4-FFF2-40B4-BE49-F238E27FC236}">
                  <a16:creationId xmlns:a16="http://schemas.microsoft.com/office/drawing/2014/main" id="{549C80DE-87C6-4A96-BB0A-22D56DD44D40}"/>
                </a:ext>
              </a:extLst>
            </p:cNvPr>
            <p:cNvCxnSpPr>
              <a:cxnSpLocks/>
            </p:cNvCxnSpPr>
            <p:nvPr/>
          </p:nvCxnSpPr>
          <p:spPr>
            <a:xfrm>
              <a:off x="10213075" y="5509146"/>
              <a:ext cx="0" cy="204717"/>
            </a:xfrm>
            <a:prstGeom prst="straightConnector1">
              <a:avLst/>
            </a:prstGeom>
            <a:ln w="9525">
              <a:noFill/>
              <a:tailEnd type="triangle"/>
            </a:ln>
            <a:effectLst/>
            <a:sp3d prstMaterial="softEdge">
              <a:bevelT w="127000" prst="artDeco"/>
            </a:sp3d>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788EA12-92AB-4BF2-915D-8496E243E8C6}"/>
                </a:ext>
              </a:extLst>
            </p:cNvPr>
            <p:cNvCxnSpPr>
              <a:cxnSpLocks/>
            </p:cNvCxnSpPr>
            <p:nvPr/>
          </p:nvCxnSpPr>
          <p:spPr>
            <a:xfrm>
              <a:off x="10938685" y="5511417"/>
              <a:ext cx="0" cy="204717"/>
            </a:xfrm>
            <a:prstGeom prst="straightConnector1">
              <a:avLst/>
            </a:prstGeom>
            <a:ln w="9525">
              <a:noFill/>
              <a:tailEnd type="triangle"/>
            </a:ln>
            <a:effectLst/>
            <a:sp3d prstMaterial="softEdge">
              <a:bevelT w="127000" prst="artDeco"/>
            </a:sp3d>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514FB6CB-EA35-4774-B3D9-BAE4E24B5B0B}"/>
              </a:ext>
            </a:extLst>
          </p:cNvPr>
          <p:cNvGrpSpPr/>
          <p:nvPr/>
        </p:nvGrpSpPr>
        <p:grpSpPr>
          <a:xfrm>
            <a:off x="312684" y="3482726"/>
            <a:ext cx="2328461" cy="3118102"/>
            <a:chOff x="312684" y="3482726"/>
            <a:chExt cx="2328461" cy="3118102"/>
          </a:xfrm>
          <a:effectLst>
            <a:glow>
              <a:schemeClr val="accent1">
                <a:alpha val="40000"/>
              </a:schemeClr>
            </a:glow>
          </a:effectLst>
          <a:scene3d>
            <a:camera prst="orthographicFront">
              <a:rot lat="0" lon="0" rev="0"/>
            </a:camera>
            <a:lightRig rig="balanced" dir="t">
              <a:rot lat="0" lon="0" rev="8700000"/>
            </a:lightRig>
          </a:scene3d>
        </p:grpSpPr>
        <p:pic>
          <p:nvPicPr>
            <p:cNvPr id="14" name="Picture 13" descr="A picture containing indoor, room, refrigerator, kitchen&#10;&#10;Description automatically generated">
              <a:extLst>
                <a:ext uri="{FF2B5EF4-FFF2-40B4-BE49-F238E27FC236}">
                  <a16:creationId xmlns:a16="http://schemas.microsoft.com/office/drawing/2014/main" id="{EA0735A8-E610-4BDE-963B-07440894983C}"/>
                </a:ext>
              </a:extLst>
            </p:cNvPr>
            <p:cNvPicPr>
              <a:picLocks noChangeAspect="1"/>
            </p:cNvPicPr>
            <p:nvPr/>
          </p:nvPicPr>
          <p:blipFill rotWithShape="1">
            <a:blip r:embed="rId6">
              <a:extLst>
                <a:ext uri="{28A0092B-C50C-407E-A947-70E740481C1C}">
                  <a14:useLocalDpi xmlns:a14="http://schemas.microsoft.com/office/drawing/2010/main" val="0"/>
                </a:ext>
              </a:extLst>
            </a:blip>
            <a:srcRect r="8954" b="3962"/>
            <a:stretch/>
          </p:blipFill>
          <p:spPr>
            <a:xfrm rot="5400000">
              <a:off x="-82136" y="3877546"/>
              <a:ext cx="3118102" cy="2328461"/>
            </a:xfrm>
            <a:prstGeom prst="rect">
              <a:avLst/>
            </a:prstGeom>
            <a:ln>
              <a:noFill/>
            </a:ln>
            <a:effectLst>
              <a:outerShdw blurRad="44450" dist="27940" dir="5400000" algn="ctr">
                <a:srgbClr val="000000">
                  <a:alpha val="32000"/>
                </a:srgbClr>
              </a:outerShdw>
            </a:effectLst>
            <a:sp3d>
              <a:bevelT w="190500" h="38100"/>
            </a:sp3d>
          </p:spPr>
        </p:pic>
        <p:sp>
          <p:nvSpPr>
            <p:cNvPr id="22" name="TextBox 21">
              <a:extLst>
                <a:ext uri="{FF2B5EF4-FFF2-40B4-BE49-F238E27FC236}">
                  <a16:creationId xmlns:a16="http://schemas.microsoft.com/office/drawing/2014/main" id="{69CA2846-A8C5-4317-85EF-8AA097A20D18}"/>
                </a:ext>
              </a:extLst>
            </p:cNvPr>
            <p:cNvSpPr txBox="1"/>
            <p:nvPr/>
          </p:nvSpPr>
          <p:spPr>
            <a:xfrm>
              <a:off x="876300" y="5509146"/>
              <a:ext cx="1381124" cy="276999"/>
            </a:xfrm>
            <a:prstGeom prst="rect">
              <a:avLst/>
            </a:prstGeom>
            <a:noFill/>
            <a:ln>
              <a:noFill/>
            </a:ln>
            <a:effectLst>
              <a:outerShdw blurRad="44450" dist="27940" dir="5400000" algn="ctr">
                <a:srgbClr val="000000">
                  <a:alpha val="32000"/>
                </a:srgbClr>
              </a:outerShdw>
            </a:effectLst>
            <a:sp3d>
              <a:bevelT w="190500" h="38100"/>
            </a:sp3d>
          </p:spPr>
          <p:txBody>
            <a:bodyPr wrap="square" rtlCol="0" anchor="ctr">
              <a:spAutoFit/>
            </a:bodyPr>
            <a:lstStyle/>
            <a:p>
              <a:r>
                <a:rPr lang="en-US" sz="1200" b="1" dirty="0"/>
                <a:t>Forklift Pockets</a:t>
              </a:r>
            </a:p>
          </p:txBody>
        </p:sp>
        <p:cxnSp>
          <p:nvCxnSpPr>
            <p:cNvPr id="40" name="Straight Arrow Connector 39">
              <a:extLst>
                <a:ext uri="{FF2B5EF4-FFF2-40B4-BE49-F238E27FC236}">
                  <a16:creationId xmlns:a16="http://schemas.microsoft.com/office/drawing/2014/main" id="{4716669B-F821-49F1-A14B-211196340D3D}"/>
                </a:ext>
              </a:extLst>
            </p:cNvPr>
            <p:cNvCxnSpPr>
              <a:cxnSpLocks/>
            </p:cNvCxnSpPr>
            <p:nvPr/>
          </p:nvCxnSpPr>
          <p:spPr>
            <a:xfrm>
              <a:off x="1219204" y="5732054"/>
              <a:ext cx="0" cy="204717"/>
            </a:xfrm>
            <a:prstGeom prst="straightConnector1">
              <a:avLst/>
            </a:prstGeom>
            <a:ln w="9525">
              <a:noFill/>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C24B414-DC64-408B-9771-C6D74E631293}"/>
                </a:ext>
              </a:extLst>
            </p:cNvPr>
            <p:cNvCxnSpPr>
              <a:cxnSpLocks/>
            </p:cNvCxnSpPr>
            <p:nvPr/>
          </p:nvCxnSpPr>
          <p:spPr>
            <a:xfrm>
              <a:off x="1858374" y="5732054"/>
              <a:ext cx="0" cy="204717"/>
            </a:xfrm>
            <a:prstGeom prst="straightConnector1">
              <a:avLst/>
            </a:prstGeom>
            <a:ln w="9525">
              <a:noFill/>
              <a:tailEnd type="triangle"/>
            </a:ln>
            <a:effectLst>
              <a:outerShdw blurRad="44450" dist="27940" dir="5400000" algn="ctr">
                <a:srgbClr val="000000">
                  <a:alpha val="32000"/>
                </a:srgbClr>
              </a:outerShdw>
            </a:effectLst>
            <a:sp3d>
              <a:bevelT w="190500" h="38100"/>
            </a:sp3d>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07E326A9-CD54-452A-B632-DA8000395676}"/>
              </a:ext>
            </a:extLst>
          </p:cNvPr>
          <p:cNvGrpSpPr/>
          <p:nvPr/>
        </p:nvGrpSpPr>
        <p:grpSpPr>
          <a:xfrm>
            <a:off x="2771774" y="2022437"/>
            <a:ext cx="6448425" cy="4571617"/>
            <a:chOff x="2771774" y="2022437"/>
            <a:chExt cx="6448425" cy="4571617"/>
          </a:xfrm>
        </p:grpSpPr>
        <p:pic>
          <p:nvPicPr>
            <p:cNvPr id="12" name="Picture 11" descr="A close up of a machine&#10;&#10;Description automatically generated">
              <a:extLst>
                <a:ext uri="{FF2B5EF4-FFF2-40B4-BE49-F238E27FC236}">
                  <a16:creationId xmlns:a16="http://schemas.microsoft.com/office/drawing/2014/main" id="{86F17F1C-80C8-4C05-8A6C-CE18EE7AB2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1774" y="2022437"/>
              <a:ext cx="6448425" cy="4571617"/>
            </a:xfrm>
            <a:prstGeom prst="rect">
              <a:avLst/>
            </a:prstGeom>
            <a:ln>
              <a:noFill/>
            </a:ln>
            <a:effectLst>
              <a:softEdge rad="112500"/>
            </a:effectLst>
          </p:spPr>
        </p:pic>
        <p:sp>
          <p:nvSpPr>
            <p:cNvPr id="42" name="TextBox 41">
              <a:extLst>
                <a:ext uri="{FF2B5EF4-FFF2-40B4-BE49-F238E27FC236}">
                  <a16:creationId xmlns:a16="http://schemas.microsoft.com/office/drawing/2014/main" id="{6539918B-A931-4CC6-9BAF-651BD1360461}"/>
                </a:ext>
              </a:extLst>
            </p:cNvPr>
            <p:cNvSpPr txBox="1"/>
            <p:nvPr/>
          </p:nvSpPr>
          <p:spPr>
            <a:xfrm>
              <a:off x="4046561" y="4128447"/>
              <a:ext cx="3841845" cy="461665"/>
            </a:xfrm>
            <a:prstGeom prst="rect">
              <a:avLst/>
            </a:prstGeom>
            <a:noFill/>
          </p:spPr>
          <p:txBody>
            <a:bodyPr wrap="square" rtlCol="0">
              <a:spAutoFit/>
            </a:bodyPr>
            <a:lstStyle/>
            <a:p>
              <a:pPr algn="ctr"/>
              <a:r>
                <a:rPr lang="en-US" sz="1200" b="1" dirty="0">
                  <a:ln w="0">
                    <a:noFill/>
                  </a:ln>
                </a:rPr>
                <a:t>Auto Nozzle, Inline Digital Meter, Filter Housing, Decals, Ball Valve Shutoff</a:t>
              </a:r>
            </a:p>
          </p:txBody>
        </p:sp>
      </p:grpSp>
    </p:spTree>
    <p:extLst>
      <p:ext uri="{BB962C8B-B14F-4D97-AF65-F5344CB8AC3E}">
        <p14:creationId xmlns:p14="http://schemas.microsoft.com/office/powerpoint/2010/main" val="3835689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DD869B-B219-A4F3-E511-457ADD627537}"/>
              </a:ext>
            </a:extLst>
          </p:cNvPr>
          <p:cNvPicPr>
            <a:picLocks noChangeAspect="1"/>
          </p:cNvPicPr>
          <p:nvPr/>
        </p:nvPicPr>
        <p:blipFill>
          <a:blip r:embed="rId3"/>
          <a:stretch>
            <a:fillRect/>
          </a:stretch>
        </p:blipFill>
        <p:spPr>
          <a:xfrm>
            <a:off x="465903" y="3049020"/>
            <a:ext cx="11260192" cy="3436353"/>
          </a:xfrm>
          <a:prstGeom prst="rect">
            <a:avLst/>
          </a:prstGeom>
        </p:spPr>
      </p:pic>
      <p:grpSp>
        <p:nvGrpSpPr>
          <p:cNvPr id="9" name="Group 8">
            <a:extLst>
              <a:ext uri="{FF2B5EF4-FFF2-40B4-BE49-F238E27FC236}">
                <a16:creationId xmlns:a16="http://schemas.microsoft.com/office/drawing/2014/main" id="{17881A27-3DA8-06DD-F7BC-05990EC5D940}"/>
              </a:ext>
            </a:extLst>
          </p:cNvPr>
          <p:cNvGrpSpPr/>
          <p:nvPr/>
        </p:nvGrpSpPr>
        <p:grpSpPr>
          <a:xfrm>
            <a:off x="319499" y="372627"/>
            <a:ext cx="11553001" cy="1537570"/>
            <a:chOff x="315844" y="304418"/>
            <a:chExt cx="11553001" cy="1537570"/>
          </a:xfrm>
        </p:grpSpPr>
        <p:sp>
          <p:nvSpPr>
            <p:cNvPr id="13" name="Rectangle 12">
              <a:extLst>
                <a:ext uri="{FF2B5EF4-FFF2-40B4-BE49-F238E27FC236}">
                  <a16:creationId xmlns:a16="http://schemas.microsoft.com/office/drawing/2014/main" id="{0D3F4A03-4F8E-599D-1012-0B5AE4569338}"/>
                </a:ext>
              </a:extLst>
            </p:cNvPr>
            <p:cNvSpPr/>
            <p:nvPr/>
          </p:nvSpPr>
          <p:spPr>
            <a:xfrm>
              <a:off x="315844" y="304418"/>
              <a:ext cx="11553001" cy="1537570"/>
            </a:xfrm>
            <a:prstGeom prst="rect">
              <a:avLst/>
            </a:prstGeom>
            <a:solidFill>
              <a:srgbClr val="4F4F4F"/>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48C3CA8C-BF3C-E1C3-6F43-2C72BCAB324A}"/>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86F26090-A6A8-F560-3904-238B82A9CD1E}"/>
              </a:ext>
            </a:extLst>
          </p:cNvPr>
          <p:cNvSpPr>
            <a:spLocks noGrp="1"/>
          </p:cNvSpPr>
          <p:nvPr>
            <p:ph type="title"/>
          </p:nvPr>
        </p:nvSpPr>
        <p:spPr/>
        <p:txBody>
          <a:bodyPr>
            <a:noAutofit/>
          </a:bodyPr>
          <a:lstStyle/>
          <a:p>
            <a:pPr algn="ctr"/>
            <a:r>
              <a:rPr lang="en-US" sz="4800" b="1" dirty="0">
                <a:solidFill>
                  <a:schemeClr val="bg1"/>
                </a:solidFill>
              </a:rPr>
              <a:t>Underground Storage Tanks (UST)</a:t>
            </a:r>
          </a:p>
        </p:txBody>
      </p:sp>
    </p:spTree>
    <p:extLst>
      <p:ext uri="{BB962C8B-B14F-4D97-AF65-F5344CB8AC3E}">
        <p14:creationId xmlns:p14="http://schemas.microsoft.com/office/powerpoint/2010/main" val="2008798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tank with a red label&#10;&#10;Description automatically generated with medium confidence">
            <a:extLst>
              <a:ext uri="{FF2B5EF4-FFF2-40B4-BE49-F238E27FC236}">
                <a16:creationId xmlns:a16="http://schemas.microsoft.com/office/drawing/2014/main" id="{BBA6A2FB-B2AD-0AC3-332B-71F04C2F0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941" y="-15464"/>
            <a:ext cx="10551496" cy="6873464"/>
          </a:xfrm>
          <a:prstGeom prst="rect">
            <a:avLst/>
          </a:prstGeom>
        </p:spPr>
      </p:pic>
      <p:grpSp>
        <p:nvGrpSpPr>
          <p:cNvPr id="14" name="Group 13">
            <a:extLst>
              <a:ext uri="{FF2B5EF4-FFF2-40B4-BE49-F238E27FC236}">
                <a16:creationId xmlns:a16="http://schemas.microsoft.com/office/drawing/2014/main" id="{0BBFE1E8-D4DA-96C5-4CCA-BBBD4560AACA}"/>
              </a:ext>
            </a:extLst>
          </p:cNvPr>
          <p:cNvGrpSpPr/>
          <p:nvPr/>
        </p:nvGrpSpPr>
        <p:grpSpPr>
          <a:xfrm rot="5400000">
            <a:off x="-2571823" y="2673619"/>
            <a:ext cx="6874736" cy="1558572"/>
            <a:chOff x="228601" y="223477"/>
            <a:chExt cx="11742820" cy="1694746"/>
          </a:xfrm>
        </p:grpSpPr>
        <p:grpSp>
          <p:nvGrpSpPr>
            <p:cNvPr id="15" name="Group 14">
              <a:extLst>
                <a:ext uri="{FF2B5EF4-FFF2-40B4-BE49-F238E27FC236}">
                  <a16:creationId xmlns:a16="http://schemas.microsoft.com/office/drawing/2014/main" id="{6240084B-978E-2D87-280A-61D464D39A38}"/>
                </a:ext>
              </a:extLst>
            </p:cNvPr>
            <p:cNvGrpSpPr/>
            <p:nvPr/>
          </p:nvGrpSpPr>
          <p:grpSpPr>
            <a:xfrm>
              <a:off x="228601" y="223477"/>
              <a:ext cx="11742820" cy="1694746"/>
              <a:chOff x="288758" y="4536460"/>
              <a:chExt cx="11626736" cy="2032782"/>
            </a:xfrm>
            <a:solidFill>
              <a:srgbClr val="4F4F4F"/>
            </a:solidFill>
          </p:grpSpPr>
          <p:sp>
            <p:nvSpPr>
              <p:cNvPr id="17" name="Rectangle 16">
                <a:extLst>
                  <a:ext uri="{FF2B5EF4-FFF2-40B4-BE49-F238E27FC236}">
                    <a16:creationId xmlns:a16="http://schemas.microsoft.com/office/drawing/2014/main" id="{F3783057-E849-7640-F704-D66758BBCB3B}"/>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0A0C38B-0738-C362-77E0-D334508686C6}"/>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endParaRPr lang="en-US" sz="2600" dirty="0"/>
              </a:p>
              <a:p>
                <a:pPr algn="ctr"/>
                <a:endParaRPr lang="en-US" sz="2600" dirty="0"/>
              </a:p>
              <a:p>
                <a:pPr algn="ctr"/>
                <a:r>
                  <a:rPr lang="en-US" sz="2600" dirty="0"/>
                  <a:t>T</a:t>
                </a:r>
              </a:p>
              <a:p>
                <a:pPr algn="ctr"/>
                <a:r>
                  <a:rPr lang="en-US" sz="2600" dirty="0"/>
                  <a:t>A</a:t>
                </a:r>
              </a:p>
              <a:p>
                <a:pPr algn="ctr"/>
                <a:r>
                  <a:rPr lang="en-US" sz="2600" dirty="0"/>
                  <a:t>N</a:t>
                </a:r>
              </a:p>
              <a:p>
                <a:pPr algn="ctr"/>
                <a:r>
                  <a:rPr lang="en-US" sz="2600" dirty="0"/>
                  <a:t>K</a:t>
                </a:r>
              </a:p>
              <a:p>
                <a:pPr algn="ctr"/>
                <a:endParaRPr lang="en-US" sz="2600" dirty="0"/>
              </a:p>
              <a:p>
                <a:pPr algn="ctr"/>
                <a:r>
                  <a:rPr lang="en-US" sz="2600" dirty="0"/>
                  <a:t>O</a:t>
                </a:r>
              </a:p>
              <a:p>
                <a:pPr algn="ctr"/>
                <a:r>
                  <a:rPr lang="en-US" sz="2600" dirty="0"/>
                  <a:t>U</a:t>
                </a:r>
              </a:p>
              <a:p>
                <a:pPr algn="ctr"/>
                <a:r>
                  <a:rPr lang="en-US" sz="2600" dirty="0"/>
                  <a:t>T</a:t>
                </a:r>
              </a:p>
              <a:p>
                <a:pPr algn="ctr"/>
                <a:r>
                  <a:rPr lang="en-US" sz="2600" dirty="0"/>
                  <a:t>F</a:t>
                </a:r>
              </a:p>
              <a:p>
                <a:pPr algn="ctr"/>
                <a:r>
                  <a:rPr lang="en-US" sz="2600" dirty="0"/>
                  <a:t>I</a:t>
                </a:r>
              </a:p>
              <a:p>
                <a:pPr algn="ctr"/>
                <a:r>
                  <a:rPr lang="en-US" sz="2600" dirty="0"/>
                  <a:t>T</a:t>
                </a:r>
              </a:p>
              <a:p>
                <a:pPr algn="ctr"/>
                <a:endParaRPr lang="en-US" sz="2600" dirty="0"/>
              </a:p>
            </p:txBody>
          </p:sp>
        </p:grpSp>
        <p:cxnSp>
          <p:nvCxnSpPr>
            <p:cNvPr id="16" name="Straight Connector 15">
              <a:extLst>
                <a:ext uri="{FF2B5EF4-FFF2-40B4-BE49-F238E27FC236}">
                  <a16:creationId xmlns:a16="http://schemas.microsoft.com/office/drawing/2014/main" id="{4DA3995D-6D40-1926-BF50-BE89C477300C}"/>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301B8B48-B040-2C12-BAF9-C2A7487A253F}"/>
              </a:ext>
            </a:extLst>
          </p:cNvPr>
          <p:cNvGrpSpPr/>
          <p:nvPr/>
        </p:nvGrpSpPr>
        <p:grpSpPr>
          <a:xfrm>
            <a:off x="2485503" y="1660358"/>
            <a:ext cx="2639950" cy="594769"/>
            <a:chOff x="2485503" y="1660358"/>
            <a:chExt cx="2639950" cy="594769"/>
          </a:xfrm>
        </p:grpSpPr>
        <p:sp>
          <p:nvSpPr>
            <p:cNvPr id="19" name="TextBox 18">
              <a:extLst>
                <a:ext uri="{FF2B5EF4-FFF2-40B4-BE49-F238E27FC236}">
                  <a16:creationId xmlns:a16="http://schemas.microsoft.com/office/drawing/2014/main" id="{9E17240F-0507-9171-0CFE-68504A04094F}"/>
                </a:ext>
              </a:extLst>
            </p:cNvPr>
            <p:cNvSpPr txBox="1"/>
            <p:nvPr/>
          </p:nvSpPr>
          <p:spPr>
            <a:xfrm>
              <a:off x="2485503" y="1762684"/>
              <a:ext cx="1785708" cy="492443"/>
            </a:xfrm>
            <a:prstGeom prst="rect">
              <a:avLst/>
            </a:prstGeom>
            <a:noFill/>
          </p:spPr>
          <p:txBody>
            <a:bodyPr wrap="square" rtlCol="0">
              <a:spAutoFit/>
            </a:bodyPr>
            <a:lstStyle/>
            <a:p>
              <a:r>
                <a:rPr lang="en-US" sz="2600" b="1" dirty="0">
                  <a:solidFill>
                    <a:schemeClr val="bg1"/>
                  </a:solidFill>
                </a:rPr>
                <a:t>Fill </a:t>
              </a:r>
            </a:p>
          </p:txBody>
        </p:sp>
        <p:cxnSp>
          <p:nvCxnSpPr>
            <p:cNvPr id="3" name="Straight Arrow Connector 2">
              <a:extLst>
                <a:ext uri="{FF2B5EF4-FFF2-40B4-BE49-F238E27FC236}">
                  <a16:creationId xmlns:a16="http://schemas.microsoft.com/office/drawing/2014/main" id="{E341758A-4AB7-FB77-C15F-8B509E1A6634}"/>
                </a:ext>
              </a:extLst>
            </p:cNvPr>
            <p:cNvCxnSpPr/>
            <p:nvPr/>
          </p:nvCxnSpPr>
          <p:spPr>
            <a:xfrm flipV="1">
              <a:off x="3248526" y="1660358"/>
              <a:ext cx="1876927" cy="348547"/>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3C2E6FE0-717B-0C11-B78C-550AB26771BF}"/>
              </a:ext>
            </a:extLst>
          </p:cNvPr>
          <p:cNvGrpSpPr/>
          <p:nvPr/>
        </p:nvGrpSpPr>
        <p:grpSpPr>
          <a:xfrm>
            <a:off x="2485503" y="2110143"/>
            <a:ext cx="3277623" cy="1343200"/>
            <a:chOff x="2485503" y="2110143"/>
            <a:chExt cx="3277623" cy="1343200"/>
          </a:xfrm>
        </p:grpSpPr>
        <p:sp>
          <p:nvSpPr>
            <p:cNvPr id="13" name="TextBox 12">
              <a:extLst>
                <a:ext uri="{FF2B5EF4-FFF2-40B4-BE49-F238E27FC236}">
                  <a16:creationId xmlns:a16="http://schemas.microsoft.com/office/drawing/2014/main" id="{E758FCBA-D615-12EB-C598-F9131DC7F97F}"/>
                </a:ext>
              </a:extLst>
            </p:cNvPr>
            <p:cNvSpPr txBox="1"/>
            <p:nvPr/>
          </p:nvSpPr>
          <p:spPr>
            <a:xfrm>
              <a:off x="2485503" y="2560791"/>
              <a:ext cx="1785708" cy="892552"/>
            </a:xfrm>
            <a:prstGeom prst="rect">
              <a:avLst/>
            </a:prstGeom>
            <a:noFill/>
          </p:spPr>
          <p:txBody>
            <a:bodyPr wrap="square" rtlCol="0">
              <a:spAutoFit/>
            </a:bodyPr>
            <a:lstStyle/>
            <a:p>
              <a:r>
                <a:rPr lang="en-US" sz="2600" b="1" dirty="0">
                  <a:solidFill>
                    <a:schemeClr val="bg1"/>
                  </a:solidFill>
                </a:rPr>
                <a:t>Gauge/</a:t>
              </a:r>
            </a:p>
            <a:p>
              <a:r>
                <a:rPr lang="en-US" sz="2600" b="1" dirty="0">
                  <a:solidFill>
                    <a:schemeClr val="bg1"/>
                  </a:solidFill>
                </a:rPr>
                <a:t>Monitor</a:t>
              </a:r>
            </a:p>
          </p:txBody>
        </p:sp>
        <p:cxnSp>
          <p:nvCxnSpPr>
            <p:cNvPr id="4" name="Straight Arrow Connector 3">
              <a:extLst>
                <a:ext uri="{FF2B5EF4-FFF2-40B4-BE49-F238E27FC236}">
                  <a16:creationId xmlns:a16="http://schemas.microsoft.com/office/drawing/2014/main" id="{274A7218-CD52-2167-A84C-75C08099AD61}"/>
                </a:ext>
              </a:extLst>
            </p:cNvPr>
            <p:cNvCxnSpPr>
              <a:cxnSpLocks/>
            </p:cNvCxnSpPr>
            <p:nvPr/>
          </p:nvCxnSpPr>
          <p:spPr>
            <a:xfrm flipV="1">
              <a:off x="3919407" y="2110143"/>
              <a:ext cx="1843719" cy="81279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5D2120FA-3D3E-C36D-DFF1-B0F4050ABD72}"/>
              </a:ext>
            </a:extLst>
          </p:cNvPr>
          <p:cNvGrpSpPr/>
          <p:nvPr/>
        </p:nvGrpSpPr>
        <p:grpSpPr>
          <a:xfrm>
            <a:off x="2485503" y="2110143"/>
            <a:ext cx="4998139" cy="2141307"/>
            <a:chOff x="2485503" y="2110143"/>
            <a:chExt cx="4998139" cy="2141307"/>
          </a:xfrm>
        </p:grpSpPr>
        <p:sp>
          <p:nvSpPr>
            <p:cNvPr id="12" name="TextBox 11">
              <a:extLst>
                <a:ext uri="{FF2B5EF4-FFF2-40B4-BE49-F238E27FC236}">
                  <a16:creationId xmlns:a16="http://schemas.microsoft.com/office/drawing/2014/main" id="{5F34EAF5-C5B6-0D26-E000-12816553B217}"/>
                </a:ext>
              </a:extLst>
            </p:cNvPr>
            <p:cNvSpPr txBox="1"/>
            <p:nvPr/>
          </p:nvSpPr>
          <p:spPr>
            <a:xfrm>
              <a:off x="2485503" y="3759007"/>
              <a:ext cx="1785708" cy="492443"/>
            </a:xfrm>
            <a:prstGeom prst="rect">
              <a:avLst/>
            </a:prstGeom>
            <a:noFill/>
          </p:spPr>
          <p:txBody>
            <a:bodyPr wrap="square" rtlCol="0">
              <a:spAutoFit/>
            </a:bodyPr>
            <a:lstStyle/>
            <a:p>
              <a:r>
                <a:rPr lang="en-US" sz="2600" b="1" dirty="0">
                  <a:solidFill>
                    <a:schemeClr val="bg1"/>
                  </a:solidFill>
                </a:rPr>
                <a:t>E-Vent</a:t>
              </a:r>
            </a:p>
          </p:txBody>
        </p:sp>
        <p:cxnSp>
          <p:nvCxnSpPr>
            <p:cNvPr id="6" name="Straight Arrow Connector 5">
              <a:extLst>
                <a:ext uri="{FF2B5EF4-FFF2-40B4-BE49-F238E27FC236}">
                  <a16:creationId xmlns:a16="http://schemas.microsoft.com/office/drawing/2014/main" id="{E56CFA57-A08C-9467-1BC8-C3F9ABF5420C}"/>
                </a:ext>
              </a:extLst>
            </p:cNvPr>
            <p:cNvCxnSpPr>
              <a:cxnSpLocks/>
            </p:cNvCxnSpPr>
            <p:nvPr/>
          </p:nvCxnSpPr>
          <p:spPr>
            <a:xfrm flipV="1">
              <a:off x="3858126" y="2110143"/>
              <a:ext cx="3625516" cy="1875756"/>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8E49CC15-B532-C9B9-E3D1-B8DE8752781E}"/>
              </a:ext>
            </a:extLst>
          </p:cNvPr>
          <p:cNvGrpSpPr/>
          <p:nvPr/>
        </p:nvGrpSpPr>
        <p:grpSpPr>
          <a:xfrm>
            <a:off x="2485503" y="1256560"/>
            <a:ext cx="6080981" cy="3792997"/>
            <a:chOff x="2485503" y="1256560"/>
            <a:chExt cx="6080981" cy="3792997"/>
          </a:xfrm>
        </p:grpSpPr>
        <p:sp>
          <p:nvSpPr>
            <p:cNvPr id="11" name="TextBox 10">
              <a:extLst>
                <a:ext uri="{FF2B5EF4-FFF2-40B4-BE49-F238E27FC236}">
                  <a16:creationId xmlns:a16="http://schemas.microsoft.com/office/drawing/2014/main" id="{F5B12FF6-C1C5-7B09-2CF1-3F014372CA56}"/>
                </a:ext>
              </a:extLst>
            </p:cNvPr>
            <p:cNvSpPr txBox="1"/>
            <p:nvPr/>
          </p:nvSpPr>
          <p:spPr>
            <a:xfrm>
              <a:off x="2485503" y="4557114"/>
              <a:ext cx="1785708" cy="492443"/>
            </a:xfrm>
            <a:prstGeom prst="rect">
              <a:avLst/>
            </a:prstGeom>
            <a:noFill/>
          </p:spPr>
          <p:txBody>
            <a:bodyPr wrap="square" rtlCol="0">
              <a:spAutoFit/>
            </a:bodyPr>
            <a:lstStyle/>
            <a:p>
              <a:r>
                <a:rPr lang="en-US" sz="2600" b="1" dirty="0">
                  <a:solidFill>
                    <a:schemeClr val="bg1"/>
                  </a:solidFill>
                </a:rPr>
                <a:t>Vent</a:t>
              </a:r>
            </a:p>
          </p:txBody>
        </p:sp>
        <p:cxnSp>
          <p:nvCxnSpPr>
            <p:cNvPr id="7" name="Straight Arrow Connector 6">
              <a:extLst>
                <a:ext uri="{FF2B5EF4-FFF2-40B4-BE49-F238E27FC236}">
                  <a16:creationId xmlns:a16="http://schemas.microsoft.com/office/drawing/2014/main" id="{34715FB4-1D43-73F2-F147-B445691B9EF9}"/>
                </a:ext>
              </a:extLst>
            </p:cNvPr>
            <p:cNvCxnSpPr>
              <a:cxnSpLocks/>
            </p:cNvCxnSpPr>
            <p:nvPr/>
          </p:nvCxnSpPr>
          <p:spPr>
            <a:xfrm flipV="1">
              <a:off x="3858126" y="1256560"/>
              <a:ext cx="4708358" cy="3537713"/>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B8BA347A-867F-66B3-20AB-736114D55689}"/>
              </a:ext>
            </a:extLst>
          </p:cNvPr>
          <p:cNvGrpSpPr/>
          <p:nvPr/>
        </p:nvGrpSpPr>
        <p:grpSpPr>
          <a:xfrm>
            <a:off x="2485503" y="1790453"/>
            <a:ext cx="6730686" cy="4057209"/>
            <a:chOff x="2485503" y="1790453"/>
            <a:chExt cx="6730686" cy="4057209"/>
          </a:xfrm>
        </p:grpSpPr>
        <p:sp>
          <p:nvSpPr>
            <p:cNvPr id="10" name="TextBox 9">
              <a:extLst>
                <a:ext uri="{FF2B5EF4-FFF2-40B4-BE49-F238E27FC236}">
                  <a16:creationId xmlns:a16="http://schemas.microsoft.com/office/drawing/2014/main" id="{7079A53A-FF28-114D-D5E1-6CBA3B46F279}"/>
                </a:ext>
              </a:extLst>
            </p:cNvPr>
            <p:cNvSpPr txBox="1"/>
            <p:nvPr/>
          </p:nvSpPr>
          <p:spPr>
            <a:xfrm>
              <a:off x="2485503" y="5355219"/>
              <a:ext cx="1785708" cy="492443"/>
            </a:xfrm>
            <a:prstGeom prst="rect">
              <a:avLst/>
            </a:prstGeom>
            <a:noFill/>
          </p:spPr>
          <p:txBody>
            <a:bodyPr wrap="square" rtlCol="0">
              <a:spAutoFit/>
            </a:bodyPr>
            <a:lstStyle/>
            <a:p>
              <a:r>
                <a:rPr lang="en-US" sz="2600" b="1" dirty="0">
                  <a:solidFill>
                    <a:schemeClr val="bg1"/>
                  </a:solidFill>
                </a:rPr>
                <a:t>Pump</a:t>
              </a:r>
            </a:p>
          </p:txBody>
        </p:sp>
        <p:cxnSp>
          <p:nvCxnSpPr>
            <p:cNvPr id="8" name="Straight Arrow Connector 7">
              <a:extLst>
                <a:ext uri="{FF2B5EF4-FFF2-40B4-BE49-F238E27FC236}">
                  <a16:creationId xmlns:a16="http://schemas.microsoft.com/office/drawing/2014/main" id="{7B3D3EAC-68D6-65E1-101B-0DC8BAE947FA}"/>
                </a:ext>
              </a:extLst>
            </p:cNvPr>
            <p:cNvCxnSpPr>
              <a:cxnSpLocks/>
            </p:cNvCxnSpPr>
            <p:nvPr/>
          </p:nvCxnSpPr>
          <p:spPr>
            <a:xfrm flipV="1">
              <a:off x="3858126" y="1790453"/>
              <a:ext cx="5358063" cy="3810987"/>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9906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F4FA0BE-CA0E-48E2-ABD5-C9DE4F6F3E2A}"/>
              </a:ext>
            </a:extLst>
          </p:cNvPr>
          <p:cNvGrpSpPr/>
          <p:nvPr/>
        </p:nvGrpSpPr>
        <p:grpSpPr>
          <a:xfrm>
            <a:off x="228601" y="223477"/>
            <a:ext cx="11742820" cy="1694746"/>
            <a:chOff x="228601" y="223477"/>
            <a:chExt cx="11742820" cy="1694746"/>
          </a:xfrm>
        </p:grpSpPr>
        <p:grpSp>
          <p:nvGrpSpPr>
            <p:cNvPr id="15" name="Group 14">
              <a:extLst>
                <a:ext uri="{FF2B5EF4-FFF2-40B4-BE49-F238E27FC236}">
                  <a16:creationId xmlns:a16="http://schemas.microsoft.com/office/drawing/2014/main" id="{B9047388-70A0-42B2-99F2-60A6932D2927}"/>
                </a:ext>
              </a:extLst>
            </p:cNvPr>
            <p:cNvGrpSpPr/>
            <p:nvPr/>
          </p:nvGrpSpPr>
          <p:grpSpPr>
            <a:xfrm>
              <a:off x="228601" y="223477"/>
              <a:ext cx="11742820" cy="1694746"/>
              <a:chOff x="288758" y="4536460"/>
              <a:chExt cx="11626736" cy="2032782"/>
            </a:xfrm>
            <a:solidFill>
              <a:srgbClr val="4F4F4F"/>
            </a:solidFill>
          </p:grpSpPr>
          <p:sp>
            <p:nvSpPr>
              <p:cNvPr id="17" name="Rectangle 16">
                <a:extLst>
                  <a:ext uri="{FF2B5EF4-FFF2-40B4-BE49-F238E27FC236}">
                    <a16:creationId xmlns:a16="http://schemas.microsoft.com/office/drawing/2014/main" id="{740D7883-0D02-4094-AEEF-B3B510EE3409}"/>
                  </a:ext>
                </a:extLst>
              </p:cNvPr>
              <p:cNvSpPr/>
              <p:nvPr/>
            </p:nvSpPr>
            <p:spPr>
              <a:xfrm>
                <a:off x="288758" y="4536460"/>
                <a:ext cx="11626736" cy="203278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1DCA8CA-B623-4069-9CDC-1F8688F445B3}"/>
                  </a:ext>
                </a:extLst>
              </p:cNvPr>
              <p:cNvSpPr/>
              <p:nvPr/>
            </p:nvSpPr>
            <p:spPr>
              <a:xfrm>
                <a:off x="375139" y="4633546"/>
                <a:ext cx="11438793" cy="1844256"/>
              </a:xfrm>
              <a:prstGeom prst="rect">
                <a:avLst/>
              </a:prstGeom>
              <a:grp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a:extLst>
                <a:ext uri="{FF2B5EF4-FFF2-40B4-BE49-F238E27FC236}">
                  <a16:creationId xmlns:a16="http://schemas.microsoft.com/office/drawing/2014/main" id="{5B701BE7-F29F-4D8B-967A-FC0809888142}"/>
                </a:ext>
              </a:extLst>
            </p:cNvPr>
            <p:cNvCxnSpPr>
              <a:cxnSpLocks/>
            </p:cNvCxnSpPr>
            <p:nvPr/>
          </p:nvCxnSpPr>
          <p:spPr>
            <a:xfrm>
              <a:off x="1483421" y="1523080"/>
              <a:ext cx="9320358" cy="0"/>
            </a:xfrm>
            <a:prstGeom prst="line">
              <a:avLst/>
            </a:prstGeom>
            <a:solidFill>
              <a:srgbClr val="4F4F4F"/>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itle 1">
            <a:extLst>
              <a:ext uri="{FF2B5EF4-FFF2-40B4-BE49-F238E27FC236}">
                <a16:creationId xmlns:a16="http://schemas.microsoft.com/office/drawing/2014/main" id="{63BF0ABF-14BB-498A-B815-C0FBBEDE19B0}"/>
              </a:ext>
            </a:extLst>
          </p:cNvPr>
          <p:cNvSpPr>
            <a:spLocks noGrp="1"/>
          </p:cNvSpPr>
          <p:nvPr>
            <p:ph type="title"/>
          </p:nvPr>
        </p:nvSpPr>
        <p:spPr>
          <a:xfrm>
            <a:off x="456562" y="239620"/>
            <a:ext cx="11249525" cy="1325563"/>
          </a:xfrm>
        </p:spPr>
        <p:txBody>
          <a:bodyPr>
            <a:normAutofit/>
          </a:bodyPr>
          <a:lstStyle/>
          <a:p>
            <a:pPr algn="ctr"/>
            <a:r>
              <a:rPr lang="en-US" sz="6000" b="1" dirty="0">
                <a:solidFill>
                  <a:schemeClr val="bg1"/>
                </a:solidFill>
              </a:rPr>
              <a:t>Fuel Pump Assemblies</a:t>
            </a:r>
          </a:p>
        </p:txBody>
      </p:sp>
      <p:pic>
        <p:nvPicPr>
          <p:cNvPr id="21" name="Picture 20" descr="A picture containing indoor, red, building, table&#10;&#10;Description automatically generated">
            <a:extLst>
              <a:ext uri="{FF2B5EF4-FFF2-40B4-BE49-F238E27FC236}">
                <a16:creationId xmlns:a16="http://schemas.microsoft.com/office/drawing/2014/main" id="{D5076A87-BE62-4720-ABFB-E9436B11BF6A}"/>
              </a:ext>
            </a:extLst>
          </p:cNvPr>
          <p:cNvPicPr>
            <a:picLocks noChangeAspect="1"/>
          </p:cNvPicPr>
          <p:nvPr/>
        </p:nvPicPr>
        <p:blipFill rotWithShape="1">
          <a:blip r:embed="rId3">
            <a:extLst>
              <a:ext uri="{28A0092B-C50C-407E-A947-70E740481C1C}">
                <a14:useLocalDpi xmlns:a14="http://schemas.microsoft.com/office/drawing/2010/main" val="0"/>
              </a:ext>
            </a:extLst>
          </a:blip>
          <a:srcRect b="9624"/>
          <a:stretch/>
        </p:blipFill>
        <p:spPr>
          <a:xfrm>
            <a:off x="4501116" y="2114741"/>
            <a:ext cx="3189768" cy="2162092"/>
          </a:xfrm>
          <a:prstGeom prst="rect">
            <a:avLst/>
          </a:prstGeom>
          <a:effectLst>
            <a:softEdge rad="88900"/>
          </a:effectLst>
        </p:spPr>
      </p:pic>
      <p:pic>
        <p:nvPicPr>
          <p:cNvPr id="23" name="Picture 22" descr="A picture containing outdoor, red, sitting, street&#10;&#10;Description automatically generated">
            <a:extLst>
              <a:ext uri="{FF2B5EF4-FFF2-40B4-BE49-F238E27FC236}">
                <a16:creationId xmlns:a16="http://schemas.microsoft.com/office/drawing/2014/main" id="{060CFF75-97FD-4B39-855F-714BF96A1A8C}"/>
              </a:ext>
            </a:extLst>
          </p:cNvPr>
          <p:cNvPicPr>
            <a:picLocks noChangeAspect="1"/>
          </p:cNvPicPr>
          <p:nvPr/>
        </p:nvPicPr>
        <p:blipFill rotWithShape="1">
          <a:blip r:embed="rId4">
            <a:extLst>
              <a:ext uri="{28A0092B-C50C-407E-A947-70E740481C1C}">
                <a14:useLocalDpi xmlns:a14="http://schemas.microsoft.com/office/drawing/2010/main" val="0"/>
              </a:ext>
            </a:extLst>
          </a:blip>
          <a:srcRect t="7544" b="7131"/>
          <a:stretch/>
        </p:blipFill>
        <p:spPr>
          <a:xfrm>
            <a:off x="4501115" y="4473351"/>
            <a:ext cx="3189769" cy="2162092"/>
          </a:xfrm>
          <a:prstGeom prst="rect">
            <a:avLst/>
          </a:prstGeom>
          <a:effectLst>
            <a:softEdge rad="88900"/>
          </a:effectLst>
        </p:spPr>
      </p:pic>
      <p:pic>
        <p:nvPicPr>
          <p:cNvPr id="25" name="Picture 24" descr="A red car&#10;&#10;Description automatically generated">
            <a:extLst>
              <a:ext uri="{FF2B5EF4-FFF2-40B4-BE49-F238E27FC236}">
                <a16:creationId xmlns:a16="http://schemas.microsoft.com/office/drawing/2014/main" id="{02D0699E-1463-48F9-A5F8-4EAFDF588B69}"/>
              </a:ext>
            </a:extLst>
          </p:cNvPr>
          <p:cNvPicPr>
            <a:picLocks noChangeAspect="1"/>
          </p:cNvPicPr>
          <p:nvPr/>
        </p:nvPicPr>
        <p:blipFill rotWithShape="1">
          <a:blip r:embed="rId5">
            <a:extLst>
              <a:ext uri="{28A0092B-C50C-407E-A947-70E740481C1C}">
                <a14:useLocalDpi xmlns:a14="http://schemas.microsoft.com/office/drawing/2010/main" val="0"/>
              </a:ext>
            </a:extLst>
          </a:blip>
          <a:srcRect l="10383" b="5660"/>
          <a:stretch/>
        </p:blipFill>
        <p:spPr>
          <a:xfrm>
            <a:off x="456562" y="2865257"/>
            <a:ext cx="3644055" cy="3797349"/>
          </a:xfrm>
          <a:prstGeom prst="rect">
            <a:avLst/>
          </a:prstGeom>
          <a:effectLst>
            <a:softEdge rad="88900"/>
          </a:effectLst>
        </p:spPr>
      </p:pic>
      <p:pic>
        <p:nvPicPr>
          <p:cNvPr id="27" name="Picture 26">
            <a:extLst>
              <a:ext uri="{FF2B5EF4-FFF2-40B4-BE49-F238E27FC236}">
                <a16:creationId xmlns:a16="http://schemas.microsoft.com/office/drawing/2014/main" id="{F5B13270-24A3-4481-9C33-0CBF61FA1261}"/>
              </a:ext>
            </a:extLst>
          </p:cNvPr>
          <p:cNvPicPr>
            <a:picLocks noChangeAspect="1"/>
          </p:cNvPicPr>
          <p:nvPr/>
        </p:nvPicPr>
        <p:blipFill rotWithShape="1">
          <a:blip r:embed="rId6">
            <a:extLst>
              <a:ext uri="{28A0092B-C50C-407E-A947-70E740481C1C}">
                <a14:useLocalDpi xmlns:a14="http://schemas.microsoft.com/office/drawing/2010/main" val="0"/>
              </a:ext>
            </a:extLst>
          </a:blip>
          <a:srcRect l="7544" t="17849" r="52813" b="33901"/>
          <a:stretch/>
        </p:blipFill>
        <p:spPr>
          <a:xfrm rot="5400000">
            <a:off x="8027609" y="2926695"/>
            <a:ext cx="3771603" cy="3644054"/>
          </a:xfrm>
          <a:prstGeom prst="rect">
            <a:avLst/>
          </a:prstGeom>
          <a:effectLst>
            <a:softEdge rad="88900"/>
          </a:effectLst>
        </p:spPr>
      </p:pic>
      <p:sp>
        <p:nvSpPr>
          <p:cNvPr id="29" name="TextBox 28">
            <a:extLst>
              <a:ext uri="{FF2B5EF4-FFF2-40B4-BE49-F238E27FC236}">
                <a16:creationId xmlns:a16="http://schemas.microsoft.com/office/drawing/2014/main" id="{9AC200B1-BC8F-4464-ABF6-BC19EFE30790}"/>
              </a:ext>
            </a:extLst>
          </p:cNvPr>
          <p:cNvSpPr txBox="1"/>
          <p:nvPr/>
        </p:nvSpPr>
        <p:spPr>
          <a:xfrm>
            <a:off x="456562" y="1953706"/>
            <a:ext cx="3644055" cy="892552"/>
          </a:xfrm>
          <a:prstGeom prst="rect">
            <a:avLst/>
          </a:prstGeom>
          <a:noFill/>
        </p:spPr>
        <p:txBody>
          <a:bodyPr wrap="square" rtlCol="0">
            <a:spAutoFit/>
          </a:bodyPr>
          <a:lstStyle/>
          <a:p>
            <a:pPr algn="ctr"/>
            <a:r>
              <a:rPr lang="en-US" sz="2600" dirty="0"/>
              <a:t>GPRO High Speed Pump Setup</a:t>
            </a:r>
          </a:p>
        </p:txBody>
      </p:sp>
      <p:sp>
        <p:nvSpPr>
          <p:cNvPr id="30" name="TextBox 29">
            <a:extLst>
              <a:ext uri="{FF2B5EF4-FFF2-40B4-BE49-F238E27FC236}">
                <a16:creationId xmlns:a16="http://schemas.microsoft.com/office/drawing/2014/main" id="{0BC52AF7-E7D4-44FF-8EF5-88A1B495D126}"/>
              </a:ext>
            </a:extLst>
          </p:cNvPr>
          <p:cNvSpPr txBox="1"/>
          <p:nvPr/>
        </p:nvSpPr>
        <p:spPr>
          <a:xfrm>
            <a:off x="7924800" y="1964541"/>
            <a:ext cx="3944045" cy="892552"/>
          </a:xfrm>
          <a:prstGeom prst="rect">
            <a:avLst/>
          </a:prstGeom>
          <a:noFill/>
        </p:spPr>
        <p:txBody>
          <a:bodyPr wrap="square" rtlCol="0">
            <a:spAutoFit/>
          </a:bodyPr>
          <a:lstStyle/>
          <a:p>
            <a:pPr algn="ctr"/>
            <a:r>
              <a:rPr lang="en-US" sz="2600" dirty="0"/>
              <a:t>Fill-Rite High Speed Pump Setup</a:t>
            </a:r>
          </a:p>
        </p:txBody>
      </p:sp>
    </p:spTree>
    <p:extLst>
      <p:ext uri="{BB962C8B-B14F-4D97-AF65-F5344CB8AC3E}">
        <p14:creationId xmlns:p14="http://schemas.microsoft.com/office/powerpoint/2010/main" val="3096154501"/>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1228</TotalTime>
  <Words>1119</Words>
  <Application>Microsoft Office PowerPoint</Application>
  <PresentationFormat>Widescreen</PresentationFormat>
  <Paragraphs>374</Paragraphs>
  <Slides>52</Slides>
  <Notes>51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Underground Storage Tanks (UST)</vt:lpstr>
      <vt:lpstr>PowerPoint Presentation</vt:lpstr>
      <vt:lpstr>Fuel Pump Assemblies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Tank Fill Caps</vt:lpstr>
      <vt:lpstr>Tank Ventilation</vt:lpstr>
      <vt:lpstr>Tank Gauging</vt:lpstr>
      <vt:lpstr>PowerPoint Presentation</vt:lpstr>
      <vt:lpstr>PowerPoint Presentation</vt:lpstr>
      <vt:lpstr>Pipe Fittings</vt:lpstr>
      <vt:lpstr>PowerPoint Presentation</vt:lpstr>
      <vt:lpstr>High Hose Retriever</vt:lpstr>
      <vt:lpstr>Fuel Tank Manifold Kits</vt:lpstr>
      <vt:lpstr>PowerPoint Presentation</vt:lpstr>
      <vt:lpstr>Gas Powered Engine Tank Outfits</vt:lpstr>
      <vt:lpstr>PowerPoint Presentation</vt:lpstr>
      <vt:lpstr>PowerPoint Presentation</vt:lpstr>
      <vt:lpstr>DEF Pumps</vt:lpstr>
      <vt:lpstr>DEF Tote Suction Kits</vt:lpstr>
      <vt:lpstr>DEF Components</vt:lpstr>
      <vt:lpstr>DEF Dispensing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Information and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Joey Gregor</dc:creator>
  <cp:lastModifiedBy>Kellie Kelley</cp:lastModifiedBy>
  <cp:revision>96</cp:revision>
  <cp:lastPrinted>2024-01-02T17:22:24Z</cp:lastPrinted>
  <dcterms:created xsi:type="dcterms:W3CDTF">2020-04-09T01:53:00Z</dcterms:created>
  <dcterms:modified xsi:type="dcterms:W3CDTF">2024-01-02T23:01:07Z</dcterms:modified>
</cp:coreProperties>
</file>